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18288000" cy="10287000"/>
  <p:notesSz cx="6858000" cy="9144000"/>
  <p:embeddedFontLst>
    <p:embeddedFont>
      <p:font typeface="Alata" panose="020B0604020202020204" charset="0"/>
      <p:regular r:id="rId31"/>
    </p:embeddedFont>
    <p:embeddedFont>
      <p:font typeface="Recoleta Bold"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68" d="100"/>
          <a:sy n="68" d="100"/>
        </p:scale>
        <p:origin x="48"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22.01.2025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2290763" y="512763"/>
            <a:ext cx="4562475" cy="2566987"/>
          </a:xfrm>
        </p:spPr>
      </p:sp>
      <p:sp>
        <p:nvSpPr>
          <p:cNvPr id="3" name="Huomautusten paikkamerkki 2"/>
          <p:cNvSpPr>
            <a:spLocks noGrp="1"/>
          </p:cNvSpPr>
          <p:nvPr>
            <p:ph type="body" idx="1"/>
          </p:nvPr>
        </p:nvSpPr>
        <p:spPr/>
        <p:txBody>
          <a:bodyPr/>
          <a:lstStyle/>
          <a:p>
            <a:pPr algn="l">
              <a:lnSpc>
                <a:spcPts val="5453"/>
              </a:lnSpc>
            </a:pPr>
            <a:r>
              <a:rPr lang="en-US" sz="2699" b="1" dirty="0" err="1">
                <a:solidFill>
                  <a:srgbClr val="283583"/>
                </a:solidFill>
                <a:latin typeface="Alata"/>
                <a:ea typeface="Alata"/>
                <a:cs typeface="Alata"/>
                <a:sym typeface="Alata"/>
              </a:rPr>
              <a:t>Tutustu</a:t>
            </a:r>
            <a:r>
              <a:rPr lang="en-US" sz="2699" b="1" dirty="0">
                <a:solidFill>
                  <a:srgbClr val="283583"/>
                </a:solidFill>
                <a:latin typeface="Alata"/>
                <a:ea typeface="Alata"/>
                <a:cs typeface="Alata"/>
                <a:sym typeface="Alata"/>
              </a:rPr>
              <a:t>:</a:t>
            </a:r>
          </a:p>
          <a:p>
            <a:pPr algn="l">
              <a:lnSpc>
                <a:spcPts val="5453"/>
              </a:lnSpc>
            </a:pPr>
            <a:endParaRPr lang="en-US" sz="2699" b="1" dirty="0">
              <a:solidFill>
                <a:srgbClr val="283583"/>
              </a:solidFill>
              <a:latin typeface="Alata"/>
              <a:ea typeface="Alata"/>
              <a:cs typeface="Alata"/>
              <a:sym typeface="Alata"/>
            </a:endParaRPr>
          </a:p>
          <a:p>
            <a:pPr marL="582928" lvl="1" indent="-291464" algn="l">
              <a:lnSpc>
                <a:spcPts val="5453"/>
              </a:lnSpc>
              <a:buFont typeface="Arial"/>
              <a:buChar char="•"/>
            </a:pPr>
            <a:r>
              <a:rPr lang="en-US" sz="2699" b="1" dirty="0">
                <a:solidFill>
                  <a:srgbClr val="283583"/>
                </a:solidFill>
                <a:latin typeface="Alata"/>
                <a:ea typeface="Alata"/>
                <a:cs typeface="Alata"/>
                <a:sym typeface="Alata"/>
              </a:rPr>
              <a:t>https://yliopistovalinnat.fi/todistusvalinnan-pisteytykset-vuosina-2023-2025</a:t>
            </a:r>
          </a:p>
          <a:p>
            <a:pPr marL="582928" lvl="1" indent="-291464" algn="l">
              <a:lnSpc>
                <a:spcPts val="5453"/>
              </a:lnSpc>
              <a:buFont typeface="Arial"/>
              <a:buChar char="•"/>
            </a:pPr>
            <a:r>
              <a:rPr lang="en-US" sz="2699" b="1" dirty="0">
                <a:solidFill>
                  <a:srgbClr val="283583"/>
                </a:solidFill>
                <a:latin typeface="Alata"/>
                <a:ea typeface="Alata"/>
                <a:cs typeface="Alata"/>
                <a:sym typeface="Alata"/>
              </a:rPr>
              <a:t>https://yliopistovalinnat.fi/todistusvalinnan-pisteytykset-vuodesta-2026</a:t>
            </a:r>
          </a:p>
          <a:p>
            <a:endParaRPr lang="fi-FI" b="1" dirty="0"/>
          </a:p>
        </p:txBody>
      </p:sp>
      <p:sp>
        <p:nvSpPr>
          <p:cNvPr id="4" name="Dian numeron paikkamerkki 3"/>
          <p:cNvSpPr>
            <a:spLocks noGrp="1"/>
          </p:cNvSpPr>
          <p:nvPr>
            <p:ph type="sldNum" sz="quarter" idx="5"/>
          </p:nvPr>
        </p:nvSpPr>
        <p:spPr/>
        <p:txBody>
          <a:bodyPr/>
          <a:lstStyle/>
          <a:p>
            <a:fld id="{871B2431-D351-4C6E-A3CF-9DFAC0E3E050}" type="slidenum">
              <a:rPr lang="cs-CZ" smtClean="0"/>
              <a:t>6</a:t>
            </a:fld>
            <a:endParaRPr lang="cs-CZ"/>
          </a:p>
        </p:txBody>
      </p:sp>
    </p:spTree>
    <p:extLst>
      <p:ext uri="{BB962C8B-B14F-4D97-AF65-F5344CB8AC3E}">
        <p14:creationId xmlns:p14="http://schemas.microsoft.com/office/powerpoint/2010/main" val="1527038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svg"/><Relationship Id="rId7" Type="http://schemas.openxmlformats.org/officeDocument/2006/relationships/image" Target="../media/image10.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svg"/><Relationship Id="rId7" Type="http://schemas.openxmlformats.org/officeDocument/2006/relationships/image" Target="../media/image16.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svg"/><Relationship Id="rId5" Type="http://schemas.openxmlformats.org/officeDocument/2006/relationships/image" Target="../media/image8.svg"/><Relationship Id="rId10" Type="http://schemas.openxmlformats.org/officeDocument/2006/relationships/image" Target="../media/image19.png"/><Relationship Id="rId4" Type="http://schemas.openxmlformats.org/officeDocument/2006/relationships/image" Target="../media/image7.png"/><Relationship Id="rId9" Type="http://schemas.openxmlformats.org/officeDocument/2006/relationships/image" Target="../media/image18.sv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svg"/><Relationship Id="rId7" Type="http://schemas.openxmlformats.org/officeDocument/2006/relationships/image" Target="../media/image22.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4.sv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svg"/><Relationship Id="rId7" Type="http://schemas.openxmlformats.org/officeDocument/2006/relationships/image" Target="../media/image26.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8.sv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0.png"/><Relationship Id="rId12"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2.png"/><Relationship Id="rId5" Type="http://schemas.openxmlformats.org/officeDocument/2006/relationships/image" Target="../media/image3.svg"/><Relationship Id="rId10"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8.svg"/><Relationship Id="rId7" Type="http://schemas.openxmlformats.org/officeDocument/2006/relationships/image" Target="../media/image38.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40.png"/><Relationship Id="rId7"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41.png"/><Relationship Id="rId10" Type="http://schemas.openxmlformats.org/officeDocument/2006/relationships/image" Target="../media/image6.png"/><Relationship Id="rId4" Type="http://schemas.openxmlformats.org/officeDocument/2006/relationships/image" Target="../media/image39.jpeg"/><Relationship Id="rId9"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45.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47.png"/><Relationship Id="rId4" Type="http://schemas.openxmlformats.org/officeDocument/2006/relationships/image" Target="../media/image46.png"/></Relationships>
</file>

<file path=ppt/slides/_rels/slide1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6.png"/><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50.jpeg"/><Relationship Id="rId7"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39.jpeg"/></Relationships>
</file>

<file path=ppt/slides/_rels/slide1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52.png"/><Relationship Id="rId7"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39.jpeg"/></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53.jpeg"/><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4.png"/></Relationships>
</file>

<file path=ppt/slides/_rels/slide15.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6.png"/><Relationship Id="rId3" Type="http://schemas.openxmlformats.org/officeDocument/2006/relationships/image" Target="../media/image41.png"/><Relationship Id="rId7" Type="http://schemas.openxmlformats.org/officeDocument/2006/relationships/image" Target="../media/image55.png"/><Relationship Id="rId12"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4.svg"/><Relationship Id="rId11" Type="http://schemas.openxmlformats.org/officeDocument/2006/relationships/image" Target="../media/image32.png"/><Relationship Id="rId5" Type="http://schemas.openxmlformats.org/officeDocument/2006/relationships/image" Target="../media/image43.png"/><Relationship Id="rId10" Type="http://schemas.openxmlformats.org/officeDocument/2006/relationships/image" Target="../media/image6.png"/><Relationship Id="rId4" Type="http://schemas.openxmlformats.org/officeDocument/2006/relationships/image" Target="../media/image42.svg"/><Relationship Id="rId9" Type="http://schemas.openxmlformats.org/officeDocument/2006/relationships/image" Target="../media/image1.png"/><Relationship Id="rId14" Type="http://schemas.openxmlformats.org/officeDocument/2006/relationships/image" Target="../media/image57.svg"/></Relationships>
</file>

<file path=ppt/slides/_rels/slide1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8.png"/><Relationship Id="rId7"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1.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3.sv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3.sv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3.svg"/></Relationships>
</file>

<file path=ppt/slides/_rels/slide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4711966" y="-71865"/>
            <a:ext cx="3709498" cy="2905671"/>
            <a:chOff x="0" y="0"/>
            <a:chExt cx="4232466" cy="3315310"/>
          </a:xfrm>
        </p:grpSpPr>
        <p:sp>
          <p:nvSpPr>
            <p:cNvPr id="3" name="Freeform 3"/>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4" name="Freeform 4"/>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5" name="Freeform 5"/>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6" name="Freeform 6"/>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7" name="Freeform 7"/>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8" name="Freeform 8"/>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9" name="Freeform 9"/>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0" name="Freeform 10"/>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grpSp>
        <p:nvGrpSpPr>
          <p:cNvPr id="11" name="Group 11"/>
          <p:cNvGrpSpPr>
            <a:grpSpLocks noChangeAspect="1"/>
          </p:cNvGrpSpPr>
          <p:nvPr/>
        </p:nvGrpSpPr>
        <p:grpSpPr>
          <a:xfrm>
            <a:off x="16532310" y="3875581"/>
            <a:ext cx="1889154" cy="2922160"/>
            <a:chOff x="0" y="0"/>
            <a:chExt cx="2012709" cy="3113278"/>
          </a:xfrm>
        </p:grpSpPr>
        <p:sp>
          <p:nvSpPr>
            <p:cNvPr id="12" name="Freeform 12"/>
            <p:cNvSpPr/>
            <p:nvPr/>
          </p:nvSpPr>
          <p:spPr>
            <a:xfrm>
              <a:off x="58420" y="879983"/>
              <a:ext cx="1131316" cy="949706"/>
            </a:xfrm>
            <a:custGeom>
              <a:avLst/>
              <a:gdLst/>
              <a:ahLst/>
              <a:cxnLst/>
              <a:rect l="l" t="t" r="r" b="b"/>
              <a:pathLst>
                <a:path w="1131316" h="949706">
                  <a:moveTo>
                    <a:pt x="11557" y="451739"/>
                  </a:moveTo>
                  <a:cubicBezTo>
                    <a:pt x="23622" y="358267"/>
                    <a:pt x="57912" y="276860"/>
                    <a:pt x="116840" y="209296"/>
                  </a:cubicBezTo>
                  <a:cubicBezTo>
                    <a:pt x="146431" y="175387"/>
                    <a:pt x="179070" y="146050"/>
                    <a:pt x="215138" y="121539"/>
                  </a:cubicBezTo>
                  <a:cubicBezTo>
                    <a:pt x="303784" y="61341"/>
                    <a:pt x="400812" y="33655"/>
                    <a:pt x="502539" y="23368"/>
                  </a:cubicBezTo>
                  <a:cubicBezTo>
                    <a:pt x="551561" y="18415"/>
                    <a:pt x="600583" y="18161"/>
                    <a:pt x="649605" y="19177"/>
                  </a:cubicBezTo>
                  <a:lnTo>
                    <a:pt x="659257" y="18542"/>
                  </a:lnTo>
                  <a:cubicBezTo>
                    <a:pt x="687959" y="42418"/>
                    <a:pt x="736346" y="47371"/>
                    <a:pt x="750189" y="11176"/>
                  </a:cubicBezTo>
                  <a:lnTo>
                    <a:pt x="764413" y="8255"/>
                  </a:lnTo>
                  <a:cubicBezTo>
                    <a:pt x="801370" y="0"/>
                    <a:pt x="831977" y="254"/>
                    <a:pt x="861949" y="7112"/>
                  </a:cubicBezTo>
                  <a:cubicBezTo>
                    <a:pt x="935482" y="23749"/>
                    <a:pt x="995553" y="66421"/>
                    <a:pt x="1042289" y="132842"/>
                  </a:cubicBezTo>
                  <a:cubicBezTo>
                    <a:pt x="1069721" y="171831"/>
                    <a:pt x="1089025" y="215773"/>
                    <a:pt x="1102868" y="263144"/>
                  </a:cubicBezTo>
                  <a:cubicBezTo>
                    <a:pt x="1116330" y="309372"/>
                    <a:pt x="1124585" y="356870"/>
                    <a:pt x="1126871" y="405257"/>
                  </a:cubicBezTo>
                  <a:cubicBezTo>
                    <a:pt x="1131316" y="497967"/>
                    <a:pt x="1128649" y="590550"/>
                    <a:pt x="1112520" y="681990"/>
                  </a:cubicBezTo>
                  <a:cubicBezTo>
                    <a:pt x="1105408" y="722503"/>
                    <a:pt x="1094232" y="761492"/>
                    <a:pt x="1075690" y="797306"/>
                  </a:cubicBezTo>
                  <a:cubicBezTo>
                    <a:pt x="1052957" y="841502"/>
                    <a:pt x="1021715" y="875157"/>
                    <a:pt x="978916" y="892810"/>
                  </a:cubicBezTo>
                  <a:cubicBezTo>
                    <a:pt x="928497" y="913638"/>
                    <a:pt x="880745" y="909828"/>
                    <a:pt x="837819" y="870077"/>
                  </a:cubicBezTo>
                  <a:lnTo>
                    <a:pt x="830707" y="864235"/>
                  </a:lnTo>
                  <a:cubicBezTo>
                    <a:pt x="817880" y="869315"/>
                    <a:pt x="810641" y="877316"/>
                    <a:pt x="802767" y="884555"/>
                  </a:cubicBezTo>
                  <a:cubicBezTo>
                    <a:pt x="732917" y="949706"/>
                    <a:pt x="632079" y="934212"/>
                    <a:pt x="591058" y="844042"/>
                  </a:cubicBezTo>
                  <a:lnTo>
                    <a:pt x="587883" y="833882"/>
                  </a:lnTo>
                  <a:cubicBezTo>
                    <a:pt x="562991" y="849122"/>
                    <a:pt x="544449" y="864997"/>
                    <a:pt x="525653" y="880110"/>
                  </a:cubicBezTo>
                  <a:cubicBezTo>
                    <a:pt x="505968" y="895985"/>
                    <a:pt x="484886" y="909574"/>
                    <a:pt x="462153" y="918972"/>
                  </a:cubicBezTo>
                  <a:cubicBezTo>
                    <a:pt x="405511" y="942467"/>
                    <a:pt x="352044" y="921512"/>
                    <a:pt x="320294" y="863473"/>
                  </a:cubicBezTo>
                  <a:lnTo>
                    <a:pt x="305562" y="832866"/>
                  </a:lnTo>
                  <a:cubicBezTo>
                    <a:pt x="297561" y="840867"/>
                    <a:pt x="292481" y="846836"/>
                    <a:pt x="286639" y="851789"/>
                  </a:cubicBezTo>
                  <a:lnTo>
                    <a:pt x="250571" y="881126"/>
                  </a:lnTo>
                  <a:cubicBezTo>
                    <a:pt x="185293" y="923036"/>
                    <a:pt x="116713" y="896747"/>
                    <a:pt x="80137" y="852170"/>
                  </a:cubicBezTo>
                  <a:cubicBezTo>
                    <a:pt x="64770" y="833501"/>
                    <a:pt x="51943" y="812927"/>
                    <a:pt x="43561" y="789559"/>
                  </a:cubicBezTo>
                  <a:lnTo>
                    <a:pt x="22860" y="721360"/>
                  </a:lnTo>
                  <a:cubicBezTo>
                    <a:pt x="4318" y="632460"/>
                    <a:pt x="0" y="542417"/>
                    <a:pt x="11557" y="451739"/>
                  </a:cubicBezTo>
                </a:path>
              </a:pathLst>
            </a:custGeom>
            <a:solidFill>
              <a:srgbClr val="283583"/>
            </a:solidFill>
          </p:spPr>
          <p:txBody>
            <a:bodyPr/>
            <a:lstStyle/>
            <a:p>
              <a:endParaRPr lang="fi-FI"/>
            </a:p>
          </p:txBody>
        </p:sp>
        <p:sp>
          <p:nvSpPr>
            <p:cNvPr id="13" name="Freeform 13"/>
            <p:cNvSpPr/>
            <p:nvPr/>
          </p:nvSpPr>
          <p:spPr>
            <a:xfrm>
              <a:off x="694309" y="63500"/>
              <a:ext cx="1255141" cy="829945"/>
            </a:xfrm>
            <a:custGeom>
              <a:avLst/>
              <a:gdLst/>
              <a:ahLst/>
              <a:cxnLst/>
              <a:rect l="l" t="t" r="r" b="b"/>
              <a:pathLst>
                <a:path w="1255141" h="829945">
                  <a:moveTo>
                    <a:pt x="552196" y="0"/>
                  </a:moveTo>
                  <a:cubicBezTo>
                    <a:pt x="453517" y="0"/>
                    <a:pt x="354965" y="24130"/>
                    <a:pt x="264541" y="77851"/>
                  </a:cubicBezTo>
                  <a:cubicBezTo>
                    <a:pt x="151130" y="145161"/>
                    <a:pt x="72771" y="252222"/>
                    <a:pt x="37084" y="378841"/>
                  </a:cubicBezTo>
                  <a:cubicBezTo>
                    <a:pt x="0" y="510540"/>
                    <a:pt x="4445" y="649224"/>
                    <a:pt x="10922" y="784479"/>
                  </a:cubicBezTo>
                  <a:cubicBezTo>
                    <a:pt x="12319" y="814324"/>
                    <a:pt x="37338" y="829945"/>
                    <a:pt x="60706" y="829945"/>
                  </a:cubicBezTo>
                  <a:cubicBezTo>
                    <a:pt x="82169" y="829945"/>
                    <a:pt x="102108" y="816610"/>
                    <a:pt x="100838" y="789051"/>
                  </a:cubicBezTo>
                  <a:cubicBezTo>
                    <a:pt x="94107" y="650494"/>
                    <a:pt x="86995" y="504952"/>
                    <a:pt x="133604" y="371983"/>
                  </a:cubicBezTo>
                  <a:cubicBezTo>
                    <a:pt x="177927" y="245491"/>
                    <a:pt x="278765" y="151892"/>
                    <a:pt x="406654" y="112522"/>
                  </a:cubicBezTo>
                  <a:cubicBezTo>
                    <a:pt x="457073" y="97028"/>
                    <a:pt x="507365" y="89789"/>
                    <a:pt x="556768" y="89789"/>
                  </a:cubicBezTo>
                  <a:cubicBezTo>
                    <a:pt x="747395" y="89789"/>
                    <a:pt x="925195" y="196850"/>
                    <a:pt x="1050544" y="345186"/>
                  </a:cubicBezTo>
                  <a:cubicBezTo>
                    <a:pt x="1143381" y="455041"/>
                    <a:pt x="1207516" y="584073"/>
                    <a:pt x="1255141" y="720090"/>
                  </a:cubicBezTo>
                  <a:lnTo>
                    <a:pt x="1255141" y="720090"/>
                  </a:lnTo>
                  <a:lnTo>
                    <a:pt x="1255141" y="496443"/>
                  </a:lnTo>
                  <a:lnTo>
                    <a:pt x="1255141" y="496443"/>
                  </a:lnTo>
                  <a:cubicBezTo>
                    <a:pt x="1191260" y="371602"/>
                    <a:pt x="1108329" y="258064"/>
                    <a:pt x="997077" y="166497"/>
                  </a:cubicBezTo>
                  <a:cubicBezTo>
                    <a:pt x="871093" y="62865"/>
                    <a:pt x="711454" y="0"/>
                    <a:pt x="552196" y="0"/>
                  </a:cubicBezTo>
                  <a:close/>
                </a:path>
              </a:pathLst>
            </a:custGeom>
            <a:solidFill>
              <a:srgbClr val="009941"/>
            </a:solidFill>
          </p:spPr>
          <p:txBody>
            <a:bodyPr/>
            <a:lstStyle/>
            <a:p>
              <a:endParaRPr lang="fi-FI"/>
            </a:p>
          </p:txBody>
        </p:sp>
        <p:sp>
          <p:nvSpPr>
            <p:cNvPr id="14" name="Freeform 14"/>
            <p:cNvSpPr/>
            <p:nvPr/>
          </p:nvSpPr>
          <p:spPr>
            <a:xfrm>
              <a:off x="833755" y="1937512"/>
              <a:ext cx="215138" cy="183515"/>
            </a:xfrm>
            <a:custGeom>
              <a:avLst/>
              <a:gdLst/>
              <a:ahLst/>
              <a:cxnLst/>
              <a:rect l="l" t="t" r="r" b="b"/>
              <a:pathLst>
                <a:path w="215138" h="183515">
                  <a:moveTo>
                    <a:pt x="180721" y="156591"/>
                  </a:moveTo>
                  <a:cubicBezTo>
                    <a:pt x="154432" y="179578"/>
                    <a:pt x="129159" y="183515"/>
                    <a:pt x="102362" y="175387"/>
                  </a:cubicBezTo>
                  <a:lnTo>
                    <a:pt x="50038" y="155067"/>
                  </a:lnTo>
                  <a:cubicBezTo>
                    <a:pt x="19558" y="141605"/>
                    <a:pt x="0" y="104775"/>
                    <a:pt x="4572" y="71120"/>
                  </a:cubicBezTo>
                  <a:lnTo>
                    <a:pt x="5969" y="66929"/>
                  </a:lnTo>
                  <a:cubicBezTo>
                    <a:pt x="1778" y="41402"/>
                    <a:pt x="16637" y="30226"/>
                    <a:pt x="34798" y="22479"/>
                  </a:cubicBezTo>
                  <a:cubicBezTo>
                    <a:pt x="70612" y="6985"/>
                    <a:pt x="107823" y="0"/>
                    <a:pt x="146812" y="6604"/>
                  </a:cubicBezTo>
                  <a:lnTo>
                    <a:pt x="155194" y="8509"/>
                  </a:lnTo>
                  <a:cubicBezTo>
                    <a:pt x="180213" y="5461"/>
                    <a:pt x="186690" y="20574"/>
                    <a:pt x="196469" y="34798"/>
                  </a:cubicBezTo>
                  <a:cubicBezTo>
                    <a:pt x="215138" y="61595"/>
                    <a:pt x="207518" y="90170"/>
                    <a:pt x="203327" y="117221"/>
                  </a:cubicBezTo>
                  <a:cubicBezTo>
                    <a:pt x="200914" y="132842"/>
                    <a:pt x="186817" y="146685"/>
                    <a:pt x="180848" y="156718"/>
                  </a:cubicBezTo>
                </a:path>
              </a:pathLst>
            </a:custGeom>
            <a:solidFill>
              <a:srgbClr val="F2B90D"/>
            </a:solidFill>
          </p:spPr>
          <p:txBody>
            <a:bodyPr/>
            <a:lstStyle/>
            <a:p>
              <a:endParaRPr lang="fi-FI"/>
            </a:p>
          </p:txBody>
        </p:sp>
        <p:sp>
          <p:nvSpPr>
            <p:cNvPr id="15" name="Freeform 15"/>
            <p:cNvSpPr/>
            <p:nvPr/>
          </p:nvSpPr>
          <p:spPr>
            <a:xfrm>
              <a:off x="554355" y="2074037"/>
              <a:ext cx="179705" cy="174879"/>
            </a:xfrm>
            <a:custGeom>
              <a:avLst/>
              <a:gdLst/>
              <a:ahLst/>
              <a:cxnLst/>
              <a:rect l="l" t="t" r="r" b="b"/>
              <a:pathLst>
                <a:path w="179705" h="174879">
                  <a:moveTo>
                    <a:pt x="110236" y="0"/>
                  </a:moveTo>
                  <a:lnTo>
                    <a:pt x="144780" y="57277"/>
                  </a:lnTo>
                  <a:cubicBezTo>
                    <a:pt x="152019" y="69088"/>
                    <a:pt x="160401" y="80137"/>
                    <a:pt x="166751" y="92456"/>
                  </a:cubicBezTo>
                  <a:cubicBezTo>
                    <a:pt x="179705" y="117221"/>
                    <a:pt x="176276" y="129159"/>
                    <a:pt x="153797" y="145796"/>
                  </a:cubicBezTo>
                  <a:lnTo>
                    <a:pt x="145415" y="151384"/>
                  </a:lnTo>
                  <a:cubicBezTo>
                    <a:pt x="137922" y="162306"/>
                    <a:pt x="132461" y="165735"/>
                    <a:pt x="123444" y="164465"/>
                  </a:cubicBezTo>
                  <a:lnTo>
                    <a:pt x="113919" y="166116"/>
                  </a:lnTo>
                  <a:cubicBezTo>
                    <a:pt x="71247" y="174879"/>
                    <a:pt x="40132" y="163195"/>
                    <a:pt x="15875" y="133477"/>
                  </a:cubicBezTo>
                  <a:cubicBezTo>
                    <a:pt x="0" y="114046"/>
                    <a:pt x="1270" y="79248"/>
                    <a:pt x="17526" y="60198"/>
                  </a:cubicBezTo>
                  <a:cubicBezTo>
                    <a:pt x="31369" y="44069"/>
                    <a:pt x="47117" y="31242"/>
                    <a:pt x="67310" y="23114"/>
                  </a:cubicBezTo>
                  <a:lnTo>
                    <a:pt x="110236" y="0"/>
                  </a:lnTo>
                </a:path>
              </a:pathLst>
            </a:custGeom>
            <a:solidFill>
              <a:srgbClr val="F2B90D"/>
            </a:solidFill>
          </p:spPr>
          <p:txBody>
            <a:bodyPr/>
            <a:lstStyle/>
            <a:p>
              <a:endParaRPr lang="fi-FI"/>
            </a:p>
          </p:txBody>
        </p:sp>
        <p:sp>
          <p:nvSpPr>
            <p:cNvPr id="16" name="Freeform 16"/>
            <p:cNvSpPr/>
            <p:nvPr/>
          </p:nvSpPr>
          <p:spPr>
            <a:xfrm>
              <a:off x="263906" y="1921002"/>
              <a:ext cx="186563" cy="196977"/>
            </a:xfrm>
            <a:custGeom>
              <a:avLst/>
              <a:gdLst/>
              <a:ahLst/>
              <a:cxnLst/>
              <a:rect l="l" t="t" r="r" b="b"/>
              <a:pathLst>
                <a:path w="186563" h="196977">
                  <a:moveTo>
                    <a:pt x="149733" y="0"/>
                  </a:moveTo>
                  <a:lnTo>
                    <a:pt x="157734" y="9779"/>
                  </a:lnTo>
                  <a:cubicBezTo>
                    <a:pt x="185039" y="19177"/>
                    <a:pt x="185674" y="40386"/>
                    <a:pt x="186055" y="56896"/>
                  </a:cubicBezTo>
                  <a:cubicBezTo>
                    <a:pt x="186563" y="80264"/>
                    <a:pt x="180721" y="104140"/>
                    <a:pt x="175514" y="127381"/>
                  </a:cubicBezTo>
                  <a:cubicBezTo>
                    <a:pt x="173736" y="135509"/>
                    <a:pt x="167132" y="143129"/>
                    <a:pt x="161290" y="149860"/>
                  </a:cubicBezTo>
                  <a:lnTo>
                    <a:pt x="131826" y="179451"/>
                  </a:lnTo>
                  <a:cubicBezTo>
                    <a:pt x="120396" y="190627"/>
                    <a:pt x="107061" y="196977"/>
                    <a:pt x="90678" y="195834"/>
                  </a:cubicBezTo>
                  <a:cubicBezTo>
                    <a:pt x="75565" y="194818"/>
                    <a:pt x="59436" y="196977"/>
                    <a:pt x="45466" y="192659"/>
                  </a:cubicBezTo>
                  <a:cubicBezTo>
                    <a:pt x="9017" y="181229"/>
                    <a:pt x="0" y="152908"/>
                    <a:pt x="2159" y="116840"/>
                  </a:cubicBezTo>
                  <a:lnTo>
                    <a:pt x="12954" y="76962"/>
                  </a:lnTo>
                  <a:cubicBezTo>
                    <a:pt x="22098" y="47244"/>
                    <a:pt x="44323" y="33147"/>
                    <a:pt x="72009" y="21336"/>
                  </a:cubicBezTo>
                  <a:cubicBezTo>
                    <a:pt x="97409" y="10541"/>
                    <a:pt x="124714" y="10541"/>
                    <a:pt x="149606" y="0"/>
                  </a:cubicBezTo>
                </a:path>
              </a:pathLst>
            </a:custGeom>
            <a:solidFill>
              <a:srgbClr val="F2B90D"/>
            </a:solidFill>
          </p:spPr>
          <p:txBody>
            <a:bodyPr/>
            <a:lstStyle/>
            <a:p>
              <a:endParaRPr lang="fi-FI"/>
            </a:p>
          </p:txBody>
        </p:sp>
      </p:grpSp>
      <p:sp>
        <p:nvSpPr>
          <p:cNvPr id="17" name="Freeform 17"/>
          <p:cNvSpPr/>
          <p:nvPr/>
        </p:nvSpPr>
        <p:spPr>
          <a:xfrm>
            <a:off x="-3098951" y="5594870"/>
            <a:ext cx="4061577" cy="5727253"/>
          </a:xfrm>
          <a:custGeom>
            <a:avLst/>
            <a:gdLst/>
            <a:ahLst/>
            <a:cxnLst/>
            <a:rect l="l" t="t" r="r" b="b"/>
            <a:pathLst>
              <a:path w="4061577" h="5727253">
                <a:moveTo>
                  <a:pt x="0" y="0"/>
                </a:moveTo>
                <a:lnTo>
                  <a:pt x="4061577" y="0"/>
                </a:lnTo>
                <a:lnTo>
                  <a:pt x="4061577" y="5727253"/>
                </a:lnTo>
                <a:lnTo>
                  <a:pt x="0" y="5727253"/>
                </a:lnTo>
                <a:lnTo>
                  <a:pt x="0" y="0"/>
                </a:lnTo>
                <a:close/>
              </a:path>
            </a:pathLst>
          </a:custGeom>
          <a:blipFill>
            <a:blip r:embed="rId3"/>
            <a:stretch>
              <a:fillRect/>
            </a:stretch>
          </a:blipFill>
        </p:spPr>
        <p:txBody>
          <a:bodyPr/>
          <a:lstStyle/>
          <a:p>
            <a:endParaRPr lang="fi-FI"/>
          </a:p>
        </p:txBody>
      </p:sp>
      <p:grpSp>
        <p:nvGrpSpPr>
          <p:cNvPr id="18" name="Group 18"/>
          <p:cNvGrpSpPr>
            <a:grpSpLocks noChangeAspect="1"/>
          </p:cNvGrpSpPr>
          <p:nvPr/>
        </p:nvGrpSpPr>
        <p:grpSpPr>
          <a:xfrm rot="-10800000">
            <a:off x="-84988" y="7165512"/>
            <a:ext cx="2095227" cy="3572297"/>
            <a:chOff x="0" y="0"/>
            <a:chExt cx="2022767" cy="3448761"/>
          </a:xfrm>
        </p:grpSpPr>
        <p:sp>
          <p:nvSpPr>
            <p:cNvPr id="19" name="Freeform 19"/>
            <p:cNvSpPr/>
            <p:nvPr/>
          </p:nvSpPr>
          <p:spPr>
            <a:xfrm>
              <a:off x="1087501" y="404368"/>
              <a:ext cx="871728" cy="2504821"/>
            </a:xfrm>
            <a:custGeom>
              <a:avLst/>
              <a:gdLst/>
              <a:ahLst/>
              <a:cxnLst/>
              <a:rect l="l" t="t" r="r" b="b"/>
              <a:pathLst>
                <a:path w="871728" h="2504821">
                  <a:moveTo>
                    <a:pt x="871728" y="0"/>
                  </a:moveTo>
                  <a:cubicBezTo>
                    <a:pt x="475488" y="94615"/>
                    <a:pt x="189865" y="389509"/>
                    <a:pt x="97409" y="828421"/>
                  </a:cubicBezTo>
                  <a:cubicBezTo>
                    <a:pt x="0" y="1291209"/>
                    <a:pt x="110871" y="1885442"/>
                    <a:pt x="407797" y="2433193"/>
                  </a:cubicBezTo>
                  <a:cubicBezTo>
                    <a:pt x="434721" y="2482850"/>
                    <a:pt x="475107" y="2504821"/>
                    <a:pt x="507746" y="2504821"/>
                  </a:cubicBezTo>
                  <a:cubicBezTo>
                    <a:pt x="552069" y="2504821"/>
                    <a:pt x="582168" y="2464435"/>
                    <a:pt x="545846" y="2397379"/>
                  </a:cubicBezTo>
                  <a:cubicBezTo>
                    <a:pt x="393192" y="2115947"/>
                    <a:pt x="292227" y="1821561"/>
                    <a:pt x="251841" y="1541653"/>
                  </a:cubicBezTo>
                  <a:cubicBezTo>
                    <a:pt x="179705" y="1040511"/>
                    <a:pt x="292227" y="602869"/>
                    <a:pt x="589407" y="363474"/>
                  </a:cubicBezTo>
                  <a:cubicBezTo>
                    <a:pt x="672719" y="296291"/>
                    <a:pt x="767715" y="244856"/>
                    <a:pt x="871601" y="209423"/>
                  </a:cubicBezTo>
                  <a:lnTo>
                    <a:pt x="871601" y="209423"/>
                  </a:lnTo>
                  <a:lnTo>
                    <a:pt x="871601" y="0"/>
                  </a:lnTo>
                  <a:close/>
                </a:path>
              </a:pathLst>
            </a:custGeom>
            <a:solidFill>
              <a:srgbClr val="009941"/>
            </a:solidFill>
          </p:spPr>
          <p:txBody>
            <a:bodyPr/>
            <a:lstStyle/>
            <a:p>
              <a:endParaRPr lang="fi-FI"/>
            </a:p>
          </p:txBody>
        </p:sp>
        <p:sp>
          <p:nvSpPr>
            <p:cNvPr id="20" name="Freeform 20"/>
            <p:cNvSpPr/>
            <p:nvPr/>
          </p:nvSpPr>
          <p:spPr>
            <a:xfrm>
              <a:off x="680974" y="63754"/>
              <a:ext cx="288925" cy="334010"/>
            </a:xfrm>
            <a:custGeom>
              <a:avLst/>
              <a:gdLst/>
              <a:ahLst/>
              <a:cxnLst/>
              <a:rect l="l" t="t" r="r" b="b"/>
              <a:pathLst>
                <a:path w="288925" h="334010">
                  <a:moveTo>
                    <a:pt x="147447" y="762"/>
                  </a:moveTo>
                  <a:lnTo>
                    <a:pt x="154559" y="2413"/>
                  </a:lnTo>
                  <a:cubicBezTo>
                    <a:pt x="181229" y="9398"/>
                    <a:pt x="199644" y="22733"/>
                    <a:pt x="214630" y="41148"/>
                  </a:cubicBezTo>
                  <a:cubicBezTo>
                    <a:pt x="228346" y="58039"/>
                    <a:pt x="237744" y="77470"/>
                    <a:pt x="245999" y="97409"/>
                  </a:cubicBezTo>
                  <a:cubicBezTo>
                    <a:pt x="260350" y="131953"/>
                    <a:pt x="269367" y="168021"/>
                    <a:pt x="274828" y="204851"/>
                  </a:cubicBezTo>
                  <a:lnTo>
                    <a:pt x="287782" y="308356"/>
                  </a:lnTo>
                  <a:cubicBezTo>
                    <a:pt x="288925" y="317754"/>
                    <a:pt x="284861" y="324866"/>
                    <a:pt x="276733" y="329565"/>
                  </a:cubicBezTo>
                  <a:cubicBezTo>
                    <a:pt x="269113" y="334010"/>
                    <a:pt x="209423" y="319659"/>
                    <a:pt x="193675" y="307086"/>
                  </a:cubicBezTo>
                  <a:lnTo>
                    <a:pt x="159385" y="276987"/>
                  </a:lnTo>
                  <a:cubicBezTo>
                    <a:pt x="133604" y="251968"/>
                    <a:pt x="112522" y="223266"/>
                    <a:pt x="92964" y="193294"/>
                  </a:cubicBezTo>
                  <a:lnTo>
                    <a:pt x="48514" y="126492"/>
                  </a:lnTo>
                  <a:cubicBezTo>
                    <a:pt x="37338" y="110363"/>
                    <a:pt x="24638" y="95377"/>
                    <a:pt x="9398" y="82804"/>
                  </a:cubicBezTo>
                  <a:cubicBezTo>
                    <a:pt x="0" y="75057"/>
                    <a:pt x="1778" y="56769"/>
                    <a:pt x="11684" y="50419"/>
                  </a:cubicBezTo>
                  <a:lnTo>
                    <a:pt x="61595" y="19431"/>
                  </a:lnTo>
                  <a:cubicBezTo>
                    <a:pt x="79883" y="10033"/>
                    <a:pt x="99060" y="3175"/>
                    <a:pt x="119634" y="889"/>
                  </a:cubicBezTo>
                  <a:lnTo>
                    <a:pt x="126873" y="127"/>
                  </a:lnTo>
                  <a:cubicBezTo>
                    <a:pt x="136144" y="0"/>
                    <a:pt x="141732" y="381"/>
                    <a:pt x="147447" y="762"/>
                  </a:cubicBezTo>
                </a:path>
              </a:pathLst>
            </a:custGeom>
            <a:solidFill>
              <a:srgbClr val="009941"/>
            </a:solidFill>
          </p:spPr>
          <p:txBody>
            <a:bodyPr/>
            <a:lstStyle/>
            <a:p>
              <a:endParaRPr lang="fi-FI"/>
            </a:p>
          </p:txBody>
        </p:sp>
        <p:sp>
          <p:nvSpPr>
            <p:cNvPr id="21" name="Freeform 21"/>
            <p:cNvSpPr/>
            <p:nvPr/>
          </p:nvSpPr>
          <p:spPr>
            <a:xfrm>
              <a:off x="841883" y="630555"/>
              <a:ext cx="184785" cy="484759"/>
            </a:xfrm>
            <a:custGeom>
              <a:avLst/>
              <a:gdLst/>
              <a:ahLst/>
              <a:cxnLst/>
              <a:rect l="l" t="t" r="r" b="b"/>
              <a:pathLst>
                <a:path w="184785" h="484759">
                  <a:moveTo>
                    <a:pt x="184785" y="362585"/>
                  </a:moveTo>
                  <a:cubicBezTo>
                    <a:pt x="182499" y="398653"/>
                    <a:pt x="176911" y="426593"/>
                    <a:pt x="162052" y="452120"/>
                  </a:cubicBezTo>
                  <a:lnTo>
                    <a:pt x="146939" y="473202"/>
                  </a:lnTo>
                  <a:cubicBezTo>
                    <a:pt x="137287" y="484759"/>
                    <a:pt x="124079" y="484759"/>
                    <a:pt x="110871" y="481711"/>
                  </a:cubicBezTo>
                  <a:lnTo>
                    <a:pt x="99949" y="474345"/>
                  </a:lnTo>
                  <a:cubicBezTo>
                    <a:pt x="93472" y="453771"/>
                    <a:pt x="89789" y="439928"/>
                    <a:pt x="84582" y="426466"/>
                  </a:cubicBezTo>
                  <a:lnTo>
                    <a:pt x="44958" y="325755"/>
                  </a:lnTo>
                  <a:cubicBezTo>
                    <a:pt x="31496" y="291592"/>
                    <a:pt x="18796" y="257048"/>
                    <a:pt x="11049" y="220980"/>
                  </a:cubicBezTo>
                  <a:cubicBezTo>
                    <a:pt x="3175" y="184785"/>
                    <a:pt x="0" y="148336"/>
                    <a:pt x="4064" y="111379"/>
                  </a:cubicBezTo>
                  <a:cubicBezTo>
                    <a:pt x="7747" y="77851"/>
                    <a:pt x="17399" y="46228"/>
                    <a:pt x="34671" y="17145"/>
                  </a:cubicBezTo>
                  <a:cubicBezTo>
                    <a:pt x="43688" y="2032"/>
                    <a:pt x="57658" y="0"/>
                    <a:pt x="70358" y="12192"/>
                  </a:cubicBezTo>
                  <a:cubicBezTo>
                    <a:pt x="93853" y="34671"/>
                    <a:pt x="112268" y="60960"/>
                    <a:pt x="126873" y="90043"/>
                  </a:cubicBezTo>
                  <a:cubicBezTo>
                    <a:pt x="144653" y="125222"/>
                    <a:pt x="156337" y="162560"/>
                    <a:pt x="164592" y="200914"/>
                  </a:cubicBezTo>
                  <a:lnTo>
                    <a:pt x="183007" y="320167"/>
                  </a:lnTo>
                  <a:cubicBezTo>
                    <a:pt x="184531" y="336550"/>
                    <a:pt x="184277" y="353187"/>
                    <a:pt x="184658" y="362712"/>
                  </a:cubicBezTo>
                </a:path>
              </a:pathLst>
            </a:custGeom>
            <a:solidFill>
              <a:srgbClr val="009941"/>
            </a:solidFill>
          </p:spPr>
          <p:txBody>
            <a:bodyPr/>
            <a:lstStyle/>
            <a:p>
              <a:endParaRPr lang="fi-FI"/>
            </a:p>
          </p:txBody>
        </p:sp>
        <p:sp>
          <p:nvSpPr>
            <p:cNvPr id="22" name="Freeform 22"/>
            <p:cNvSpPr/>
            <p:nvPr/>
          </p:nvSpPr>
          <p:spPr>
            <a:xfrm>
              <a:off x="449326" y="507111"/>
              <a:ext cx="267208" cy="330327"/>
            </a:xfrm>
            <a:custGeom>
              <a:avLst/>
              <a:gdLst/>
              <a:ahLst/>
              <a:cxnLst/>
              <a:rect l="l" t="t" r="r" b="b"/>
              <a:pathLst>
                <a:path w="267208" h="330327">
                  <a:moveTo>
                    <a:pt x="267208" y="301117"/>
                  </a:moveTo>
                  <a:lnTo>
                    <a:pt x="265811" y="310134"/>
                  </a:lnTo>
                  <a:cubicBezTo>
                    <a:pt x="261620" y="324993"/>
                    <a:pt x="252349" y="330327"/>
                    <a:pt x="241808" y="327406"/>
                  </a:cubicBezTo>
                  <a:cubicBezTo>
                    <a:pt x="234315" y="325374"/>
                    <a:pt x="128270" y="245237"/>
                    <a:pt x="84074" y="212471"/>
                  </a:cubicBezTo>
                  <a:lnTo>
                    <a:pt x="39878" y="179070"/>
                  </a:lnTo>
                  <a:cubicBezTo>
                    <a:pt x="30226" y="171577"/>
                    <a:pt x="21463" y="163068"/>
                    <a:pt x="13970" y="153289"/>
                  </a:cubicBezTo>
                  <a:cubicBezTo>
                    <a:pt x="6223" y="143002"/>
                    <a:pt x="762" y="131953"/>
                    <a:pt x="0" y="118745"/>
                  </a:cubicBezTo>
                  <a:lnTo>
                    <a:pt x="6985" y="89281"/>
                  </a:lnTo>
                  <a:cubicBezTo>
                    <a:pt x="12192" y="79121"/>
                    <a:pt x="19050" y="70104"/>
                    <a:pt x="26924" y="61976"/>
                  </a:cubicBezTo>
                  <a:lnTo>
                    <a:pt x="87757" y="10668"/>
                  </a:lnTo>
                  <a:cubicBezTo>
                    <a:pt x="94996" y="5461"/>
                    <a:pt x="102997" y="1524"/>
                    <a:pt x="112014" y="0"/>
                  </a:cubicBezTo>
                  <a:lnTo>
                    <a:pt x="128524" y="1143"/>
                  </a:lnTo>
                  <a:cubicBezTo>
                    <a:pt x="137922" y="12319"/>
                    <a:pt x="141097" y="17399"/>
                    <a:pt x="143637" y="22733"/>
                  </a:cubicBezTo>
                  <a:lnTo>
                    <a:pt x="249936" y="242443"/>
                  </a:lnTo>
                  <a:cubicBezTo>
                    <a:pt x="255143" y="253238"/>
                    <a:pt x="259588" y="264287"/>
                    <a:pt x="263652" y="275590"/>
                  </a:cubicBezTo>
                  <a:lnTo>
                    <a:pt x="267208" y="301371"/>
                  </a:lnTo>
                </a:path>
              </a:pathLst>
            </a:custGeom>
            <a:solidFill>
              <a:srgbClr val="009941"/>
            </a:solidFill>
          </p:spPr>
          <p:txBody>
            <a:bodyPr/>
            <a:lstStyle/>
            <a:p>
              <a:endParaRPr lang="fi-FI"/>
            </a:p>
          </p:txBody>
        </p:sp>
        <p:sp>
          <p:nvSpPr>
            <p:cNvPr id="23" name="Freeform 23"/>
            <p:cNvSpPr/>
            <p:nvPr/>
          </p:nvSpPr>
          <p:spPr>
            <a:xfrm>
              <a:off x="85217" y="1326769"/>
              <a:ext cx="1874266" cy="1978406"/>
            </a:xfrm>
            <a:custGeom>
              <a:avLst/>
              <a:gdLst/>
              <a:ahLst/>
              <a:cxnLst/>
              <a:rect l="l" t="t" r="r" b="b"/>
              <a:pathLst>
                <a:path w="1874266" h="1978406">
                  <a:moveTo>
                    <a:pt x="1278509" y="127"/>
                  </a:moveTo>
                  <a:cubicBezTo>
                    <a:pt x="1243330" y="127"/>
                    <a:pt x="1206881" y="5207"/>
                    <a:pt x="1169797" y="16002"/>
                  </a:cubicBezTo>
                  <a:cubicBezTo>
                    <a:pt x="1100074" y="36322"/>
                    <a:pt x="1038479" y="71628"/>
                    <a:pt x="984758" y="120650"/>
                  </a:cubicBezTo>
                  <a:lnTo>
                    <a:pt x="919099" y="182880"/>
                  </a:lnTo>
                  <a:cubicBezTo>
                    <a:pt x="868553" y="173482"/>
                    <a:pt x="821944" y="162306"/>
                    <a:pt x="774700" y="156718"/>
                  </a:cubicBezTo>
                  <a:cubicBezTo>
                    <a:pt x="766064" y="155702"/>
                    <a:pt x="757555" y="155194"/>
                    <a:pt x="749046" y="155194"/>
                  </a:cubicBezTo>
                  <a:cubicBezTo>
                    <a:pt x="707517" y="155194"/>
                    <a:pt x="667258" y="166751"/>
                    <a:pt x="628269" y="184785"/>
                  </a:cubicBezTo>
                  <a:cubicBezTo>
                    <a:pt x="583184" y="205740"/>
                    <a:pt x="552831" y="243586"/>
                    <a:pt x="519303" y="276860"/>
                  </a:cubicBezTo>
                  <a:lnTo>
                    <a:pt x="444119" y="240157"/>
                  </a:lnTo>
                  <a:cubicBezTo>
                    <a:pt x="416179" y="229235"/>
                    <a:pt x="388366" y="223774"/>
                    <a:pt x="360807" y="223774"/>
                  </a:cubicBezTo>
                  <a:cubicBezTo>
                    <a:pt x="325374" y="223774"/>
                    <a:pt x="290322" y="232791"/>
                    <a:pt x="255905" y="250698"/>
                  </a:cubicBezTo>
                  <a:cubicBezTo>
                    <a:pt x="171323" y="294640"/>
                    <a:pt x="136017" y="378714"/>
                    <a:pt x="165227" y="468503"/>
                  </a:cubicBezTo>
                  <a:cubicBezTo>
                    <a:pt x="172212" y="490220"/>
                    <a:pt x="182499" y="511175"/>
                    <a:pt x="194056" y="530733"/>
                  </a:cubicBezTo>
                  <a:lnTo>
                    <a:pt x="279273" y="669163"/>
                  </a:lnTo>
                  <a:cubicBezTo>
                    <a:pt x="285369" y="679069"/>
                    <a:pt x="289814" y="689991"/>
                    <a:pt x="295148" y="700786"/>
                  </a:cubicBezTo>
                  <a:lnTo>
                    <a:pt x="267462" y="722503"/>
                  </a:lnTo>
                  <a:cubicBezTo>
                    <a:pt x="200533" y="772033"/>
                    <a:pt x="145415" y="831723"/>
                    <a:pt x="104521" y="904748"/>
                  </a:cubicBezTo>
                  <a:cubicBezTo>
                    <a:pt x="22479" y="1051433"/>
                    <a:pt x="0" y="1205484"/>
                    <a:pt x="45339" y="1366647"/>
                  </a:cubicBezTo>
                  <a:cubicBezTo>
                    <a:pt x="54864" y="1400429"/>
                    <a:pt x="69596" y="1433957"/>
                    <a:pt x="88265" y="1463421"/>
                  </a:cubicBezTo>
                  <a:cubicBezTo>
                    <a:pt x="126873" y="1524254"/>
                    <a:pt x="177673" y="1556131"/>
                    <a:pt x="234188" y="1556131"/>
                  </a:cubicBezTo>
                  <a:cubicBezTo>
                    <a:pt x="254381" y="1556131"/>
                    <a:pt x="275209" y="1552067"/>
                    <a:pt x="296545" y="1543812"/>
                  </a:cubicBezTo>
                  <a:cubicBezTo>
                    <a:pt x="303911" y="1541018"/>
                    <a:pt x="312039" y="1540383"/>
                    <a:pt x="322580" y="1538224"/>
                  </a:cubicBezTo>
                  <a:lnTo>
                    <a:pt x="341376" y="1606042"/>
                  </a:lnTo>
                  <a:cubicBezTo>
                    <a:pt x="388874" y="1755013"/>
                    <a:pt x="514985" y="1844802"/>
                    <a:pt x="658749" y="1844802"/>
                  </a:cubicBezTo>
                  <a:cubicBezTo>
                    <a:pt x="696849" y="1844802"/>
                    <a:pt x="736346" y="1838452"/>
                    <a:pt x="775843" y="1825244"/>
                  </a:cubicBezTo>
                  <a:cubicBezTo>
                    <a:pt x="822071" y="1809750"/>
                    <a:pt x="864235" y="1786763"/>
                    <a:pt x="902081" y="1755521"/>
                  </a:cubicBezTo>
                  <a:lnTo>
                    <a:pt x="935355" y="1733423"/>
                  </a:lnTo>
                  <a:lnTo>
                    <a:pt x="963041" y="1777619"/>
                  </a:lnTo>
                  <a:cubicBezTo>
                    <a:pt x="1006729" y="1839341"/>
                    <a:pt x="1056386" y="1893443"/>
                    <a:pt x="1123950" y="1931797"/>
                  </a:cubicBezTo>
                  <a:cubicBezTo>
                    <a:pt x="1180465" y="1963928"/>
                    <a:pt x="1240028" y="1978406"/>
                    <a:pt x="1298067" y="1978406"/>
                  </a:cubicBezTo>
                  <a:cubicBezTo>
                    <a:pt x="1439799" y="1978406"/>
                    <a:pt x="1572514" y="1892173"/>
                    <a:pt x="1631188" y="1767586"/>
                  </a:cubicBezTo>
                  <a:lnTo>
                    <a:pt x="1658239" y="1708277"/>
                  </a:lnTo>
                  <a:cubicBezTo>
                    <a:pt x="1686560" y="1694942"/>
                    <a:pt x="1711960" y="1684528"/>
                    <a:pt x="1735709" y="1671193"/>
                  </a:cubicBezTo>
                  <a:lnTo>
                    <a:pt x="1804289" y="1626362"/>
                  </a:lnTo>
                  <a:cubicBezTo>
                    <a:pt x="1829181" y="1607820"/>
                    <a:pt x="1852549" y="1587881"/>
                    <a:pt x="1874266" y="1566799"/>
                  </a:cubicBezTo>
                  <a:lnTo>
                    <a:pt x="1874266" y="1566799"/>
                  </a:lnTo>
                  <a:lnTo>
                    <a:pt x="1874266" y="244348"/>
                  </a:lnTo>
                  <a:lnTo>
                    <a:pt x="1874266" y="244348"/>
                  </a:lnTo>
                  <a:cubicBezTo>
                    <a:pt x="1826768" y="217043"/>
                    <a:pt x="1772539" y="201930"/>
                    <a:pt x="1716913" y="201930"/>
                  </a:cubicBezTo>
                  <a:cubicBezTo>
                    <a:pt x="1700657" y="201930"/>
                    <a:pt x="1684401" y="203200"/>
                    <a:pt x="1668145" y="205867"/>
                  </a:cubicBezTo>
                  <a:cubicBezTo>
                    <a:pt x="1651762" y="208534"/>
                    <a:pt x="1635379" y="211836"/>
                    <a:pt x="1616456" y="215392"/>
                  </a:cubicBezTo>
                  <a:lnTo>
                    <a:pt x="1593977" y="178435"/>
                  </a:lnTo>
                  <a:cubicBezTo>
                    <a:pt x="1529842" y="73533"/>
                    <a:pt x="1413383" y="0"/>
                    <a:pt x="1278763" y="0"/>
                  </a:cubicBezTo>
                  <a:close/>
                </a:path>
              </a:pathLst>
            </a:custGeom>
            <a:solidFill>
              <a:srgbClr val="F2B90D"/>
            </a:solidFill>
          </p:spPr>
          <p:txBody>
            <a:bodyPr/>
            <a:lstStyle/>
            <a:p>
              <a:endParaRPr lang="fi-FI"/>
            </a:p>
          </p:txBody>
        </p:sp>
        <p:sp>
          <p:nvSpPr>
            <p:cNvPr id="24" name="Freeform 24"/>
            <p:cNvSpPr/>
            <p:nvPr/>
          </p:nvSpPr>
          <p:spPr>
            <a:xfrm>
              <a:off x="63500" y="1305941"/>
              <a:ext cx="1896237" cy="2020443"/>
            </a:xfrm>
            <a:custGeom>
              <a:avLst/>
              <a:gdLst/>
              <a:ahLst/>
              <a:cxnLst/>
              <a:rect l="l" t="t" r="r" b="b"/>
              <a:pathLst>
                <a:path w="1896237" h="2020443">
                  <a:moveTo>
                    <a:pt x="934212" y="180975"/>
                  </a:moveTo>
                  <a:lnTo>
                    <a:pt x="934212" y="180975"/>
                  </a:lnTo>
                  <a:lnTo>
                    <a:pt x="934212" y="180975"/>
                  </a:lnTo>
                  <a:cubicBezTo>
                    <a:pt x="934212" y="180975"/>
                    <a:pt x="934212" y="180975"/>
                    <a:pt x="934212" y="180975"/>
                  </a:cubicBezTo>
                  <a:close/>
                  <a:moveTo>
                    <a:pt x="1300226" y="0"/>
                  </a:moveTo>
                  <a:cubicBezTo>
                    <a:pt x="1263142" y="0"/>
                    <a:pt x="1224661" y="5334"/>
                    <a:pt x="1185545" y="16637"/>
                  </a:cubicBezTo>
                  <a:cubicBezTo>
                    <a:pt x="1112647" y="37846"/>
                    <a:pt x="1048258" y="74803"/>
                    <a:pt x="992251" y="125857"/>
                  </a:cubicBezTo>
                  <a:lnTo>
                    <a:pt x="992251" y="125857"/>
                  </a:lnTo>
                  <a:cubicBezTo>
                    <a:pt x="983361" y="133985"/>
                    <a:pt x="974598" y="142240"/>
                    <a:pt x="966089" y="150241"/>
                  </a:cubicBezTo>
                  <a:lnTo>
                    <a:pt x="945007" y="170434"/>
                  </a:lnTo>
                  <a:cubicBezTo>
                    <a:pt x="941324" y="173990"/>
                    <a:pt x="937641" y="177419"/>
                    <a:pt x="934085" y="180848"/>
                  </a:cubicBezTo>
                  <a:lnTo>
                    <a:pt x="898779" y="173863"/>
                  </a:lnTo>
                  <a:cubicBezTo>
                    <a:pt x="865505" y="167132"/>
                    <a:pt x="832358" y="160401"/>
                    <a:pt x="798703" y="156464"/>
                  </a:cubicBezTo>
                  <a:cubicBezTo>
                    <a:pt x="789305" y="155321"/>
                    <a:pt x="779907" y="154813"/>
                    <a:pt x="770636" y="154813"/>
                  </a:cubicBezTo>
                  <a:cubicBezTo>
                    <a:pt x="725170" y="154813"/>
                    <a:pt x="681863" y="167386"/>
                    <a:pt x="640969" y="186436"/>
                  </a:cubicBezTo>
                  <a:lnTo>
                    <a:pt x="640969" y="186436"/>
                  </a:lnTo>
                  <a:cubicBezTo>
                    <a:pt x="610235" y="200787"/>
                    <a:pt x="586105" y="221869"/>
                    <a:pt x="564896" y="242951"/>
                  </a:cubicBezTo>
                  <a:lnTo>
                    <a:pt x="545084" y="263271"/>
                  </a:lnTo>
                  <a:cubicBezTo>
                    <a:pt x="542290" y="266192"/>
                    <a:pt x="539496" y="269113"/>
                    <a:pt x="536702" y="272034"/>
                  </a:cubicBezTo>
                  <a:cubicBezTo>
                    <a:pt x="533019" y="270129"/>
                    <a:pt x="529336" y="268224"/>
                    <a:pt x="525653" y="266319"/>
                  </a:cubicBezTo>
                  <a:lnTo>
                    <a:pt x="473456" y="241554"/>
                  </a:lnTo>
                  <a:lnTo>
                    <a:pt x="473456" y="241554"/>
                  </a:lnTo>
                  <a:cubicBezTo>
                    <a:pt x="443103" y="229616"/>
                    <a:pt x="412623" y="223647"/>
                    <a:pt x="382524" y="223647"/>
                  </a:cubicBezTo>
                  <a:cubicBezTo>
                    <a:pt x="343662" y="223647"/>
                    <a:pt x="305308" y="233426"/>
                    <a:pt x="267970" y="252857"/>
                  </a:cubicBezTo>
                  <a:cubicBezTo>
                    <a:pt x="174498" y="301371"/>
                    <a:pt x="134620" y="395986"/>
                    <a:pt x="167005" y="495681"/>
                  </a:cubicBezTo>
                  <a:cubicBezTo>
                    <a:pt x="174625" y="519176"/>
                    <a:pt x="185547" y="541655"/>
                    <a:pt x="197739" y="562102"/>
                  </a:cubicBezTo>
                  <a:cubicBezTo>
                    <a:pt x="204470" y="573532"/>
                    <a:pt x="211328" y="584708"/>
                    <a:pt x="218186" y="596011"/>
                  </a:cubicBezTo>
                  <a:lnTo>
                    <a:pt x="250825" y="648589"/>
                  </a:lnTo>
                  <a:cubicBezTo>
                    <a:pt x="261747" y="665988"/>
                    <a:pt x="272542" y="683387"/>
                    <a:pt x="283210" y="700786"/>
                  </a:cubicBezTo>
                  <a:lnTo>
                    <a:pt x="301117" y="689864"/>
                  </a:lnTo>
                  <a:lnTo>
                    <a:pt x="284988" y="703707"/>
                  </a:lnTo>
                  <a:lnTo>
                    <a:pt x="288417" y="710438"/>
                  </a:lnTo>
                  <a:lnTo>
                    <a:pt x="289941" y="713486"/>
                  </a:lnTo>
                  <a:lnTo>
                    <a:pt x="290830" y="715391"/>
                  </a:lnTo>
                  <a:lnTo>
                    <a:pt x="287147" y="718312"/>
                  </a:lnTo>
                  <a:lnTo>
                    <a:pt x="276733" y="726313"/>
                  </a:lnTo>
                  <a:lnTo>
                    <a:pt x="276733" y="726313"/>
                  </a:lnTo>
                  <a:cubicBezTo>
                    <a:pt x="207645" y="777367"/>
                    <a:pt x="150368" y="839216"/>
                    <a:pt x="107950" y="915162"/>
                  </a:cubicBezTo>
                  <a:lnTo>
                    <a:pt x="107950" y="915162"/>
                  </a:lnTo>
                  <a:cubicBezTo>
                    <a:pt x="23495" y="1066419"/>
                    <a:pt x="0" y="1226058"/>
                    <a:pt x="46990" y="1393063"/>
                  </a:cubicBezTo>
                  <a:cubicBezTo>
                    <a:pt x="57023" y="1428750"/>
                    <a:pt x="72517" y="1464056"/>
                    <a:pt x="92329" y="1495425"/>
                  </a:cubicBezTo>
                  <a:cubicBezTo>
                    <a:pt x="134239" y="1561592"/>
                    <a:pt x="191516" y="1598041"/>
                    <a:pt x="255778" y="1598041"/>
                  </a:cubicBezTo>
                  <a:cubicBezTo>
                    <a:pt x="278384" y="1598041"/>
                    <a:pt x="301752" y="1593596"/>
                    <a:pt x="325755" y="1584325"/>
                  </a:cubicBezTo>
                  <a:lnTo>
                    <a:pt x="327025" y="1583817"/>
                  </a:lnTo>
                  <a:lnTo>
                    <a:pt x="329057" y="1583309"/>
                  </a:lnTo>
                  <a:lnTo>
                    <a:pt x="330073" y="1587373"/>
                  </a:lnTo>
                  <a:cubicBezTo>
                    <a:pt x="334137" y="1602867"/>
                    <a:pt x="338201" y="1618234"/>
                    <a:pt x="343027" y="1633347"/>
                  </a:cubicBezTo>
                  <a:lnTo>
                    <a:pt x="362966" y="1626997"/>
                  </a:lnTo>
                  <a:lnTo>
                    <a:pt x="343535" y="1635125"/>
                  </a:lnTo>
                  <a:lnTo>
                    <a:pt x="344678" y="1638681"/>
                  </a:lnTo>
                  <a:cubicBezTo>
                    <a:pt x="396367" y="1793494"/>
                    <a:pt x="529336" y="1886712"/>
                    <a:pt x="680212" y="1886712"/>
                  </a:cubicBezTo>
                  <a:cubicBezTo>
                    <a:pt x="720598" y="1886712"/>
                    <a:pt x="762254" y="1880108"/>
                    <a:pt x="803910" y="1866138"/>
                  </a:cubicBezTo>
                  <a:cubicBezTo>
                    <a:pt x="852551" y="1849882"/>
                    <a:pt x="897001" y="1825625"/>
                    <a:pt x="936879" y="1792732"/>
                  </a:cubicBezTo>
                  <a:lnTo>
                    <a:pt x="923544" y="1776603"/>
                  </a:lnTo>
                  <a:lnTo>
                    <a:pt x="939546" y="1790573"/>
                  </a:lnTo>
                  <a:lnTo>
                    <a:pt x="946023" y="1786128"/>
                  </a:lnTo>
                  <a:lnTo>
                    <a:pt x="948944" y="1784223"/>
                  </a:lnTo>
                  <a:lnTo>
                    <a:pt x="950087" y="1783461"/>
                  </a:lnTo>
                  <a:lnTo>
                    <a:pt x="967486" y="1810766"/>
                  </a:lnTo>
                  <a:lnTo>
                    <a:pt x="967486" y="1810766"/>
                  </a:lnTo>
                  <a:cubicBezTo>
                    <a:pt x="1012190" y="1873885"/>
                    <a:pt x="1064006" y="1930654"/>
                    <a:pt x="1135126" y="1971040"/>
                  </a:cubicBezTo>
                  <a:lnTo>
                    <a:pt x="1161796" y="1984883"/>
                  </a:lnTo>
                  <a:cubicBezTo>
                    <a:pt x="1213612" y="2009267"/>
                    <a:pt x="1267206" y="2020443"/>
                    <a:pt x="1319530" y="2020443"/>
                  </a:cubicBezTo>
                  <a:cubicBezTo>
                    <a:pt x="1469644" y="2020443"/>
                    <a:pt x="1609725" y="1929003"/>
                    <a:pt x="1671574" y="1797558"/>
                  </a:cubicBezTo>
                  <a:lnTo>
                    <a:pt x="1671574" y="1797558"/>
                  </a:lnTo>
                  <a:cubicBezTo>
                    <a:pt x="1675384" y="1789557"/>
                    <a:pt x="1679067" y="1781556"/>
                    <a:pt x="1682496" y="1773809"/>
                  </a:cubicBezTo>
                  <a:lnTo>
                    <a:pt x="1691259" y="1754505"/>
                  </a:lnTo>
                  <a:cubicBezTo>
                    <a:pt x="1692656" y="1751330"/>
                    <a:pt x="1694180" y="1748155"/>
                    <a:pt x="1695450" y="1745107"/>
                  </a:cubicBezTo>
                  <a:lnTo>
                    <a:pt x="1695450" y="1745107"/>
                  </a:lnTo>
                  <a:lnTo>
                    <a:pt x="1713992" y="1736598"/>
                  </a:lnTo>
                  <a:cubicBezTo>
                    <a:pt x="1732153" y="1728343"/>
                    <a:pt x="1750060" y="1720215"/>
                    <a:pt x="1767205" y="1710563"/>
                  </a:cubicBezTo>
                  <a:lnTo>
                    <a:pt x="1767205" y="1710563"/>
                  </a:lnTo>
                  <a:cubicBezTo>
                    <a:pt x="1791843" y="1696720"/>
                    <a:pt x="1815592" y="1680972"/>
                    <a:pt x="1838071" y="1664208"/>
                  </a:cubicBezTo>
                  <a:lnTo>
                    <a:pt x="1838071" y="1664208"/>
                  </a:lnTo>
                  <a:cubicBezTo>
                    <a:pt x="1858264" y="1649222"/>
                    <a:pt x="1877441" y="1633347"/>
                    <a:pt x="1895602" y="1616710"/>
                  </a:cubicBezTo>
                  <a:lnTo>
                    <a:pt x="1895602" y="1616710"/>
                  </a:lnTo>
                  <a:lnTo>
                    <a:pt x="1895602" y="1558417"/>
                  </a:lnTo>
                  <a:lnTo>
                    <a:pt x="1895602" y="1558417"/>
                  </a:lnTo>
                  <a:cubicBezTo>
                    <a:pt x="1870329" y="1584325"/>
                    <a:pt x="1842897" y="1608455"/>
                    <a:pt x="1813052" y="1630680"/>
                  </a:cubicBezTo>
                  <a:lnTo>
                    <a:pt x="1813052" y="1630680"/>
                  </a:lnTo>
                  <a:cubicBezTo>
                    <a:pt x="1791843" y="1646555"/>
                    <a:pt x="1769618" y="1661160"/>
                    <a:pt x="1746758" y="1673987"/>
                  </a:cubicBezTo>
                  <a:lnTo>
                    <a:pt x="1696720" y="1698371"/>
                  </a:lnTo>
                  <a:cubicBezTo>
                    <a:pt x="1688465" y="1702181"/>
                    <a:pt x="1679702" y="1706118"/>
                    <a:pt x="1670685" y="1710309"/>
                  </a:cubicBezTo>
                  <a:lnTo>
                    <a:pt x="1663700" y="1713611"/>
                  </a:lnTo>
                  <a:lnTo>
                    <a:pt x="1658112" y="1725930"/>
                  </a:lnTo>
                  <a:lnTo>
                    <a:pt x="1653032" y="1737360"/>
                  </a:lnTo>
                  <a:cubicBezTo>
                    <a:pt x="1650238" y="1743583"/>
                    <a:pt x="1647317" y="1750060"/>
                    <a:pt x="1644396" y="1756537"/>
                  </a:cubicBezTo>
                  <a:lnTo>
                    <a:pt x="1633728" y="1779778"/>
                  </a:lnTo>
                  <a:lnTo>
                    <a:pt x="1633728" y="1779778"/>
                  </a:lnTo>
                  <a:cubicBezTo>
                    <a:pt x="1578356" y="1897507"/>
                    <a:pt x="1453007" y="1978533"/>
                    <a:pt x="1319530" y="1978533"/>
                  </a:cubicBezTo>
                  <a:cubicBezTo>
                    <a:pt x="1273048" y="1978533"/>
                    <a:pt x="1225550" y="1968627"/>
                    <a:pt x="1179576" y="1947037"/>
                  </a:cubicBezTo>
                  <a:cubicBezTo>
                    <a:pt x="1171575" y="1943227"/>
                    <a:pt x="1163701" y="1939163"/>
                    <a:pt x="1155827" y="1934718"/>
                  </a:cubicBezTo>
                  <a:cubicBezTo>
                    <a:pt x="1092073" y="1898396"/>
                    <a:pt x="1044448" y="1846961"/>
                    <a:pt x="1001776" y="1786636"/>
                  </a:cubicBezTo>
                  <a:lnTo>
                    <a:pt x="984631" y="1759585"/>
                  </a:lnTo>
                  <a:cubicBezTo>
                    <a:pt x="981583" y="1754505"/>
                    <a:pt x="978408" y="1749171"/>
                    <a:pt x="974852" y="1743456"/>
                  </a:cubicBezTo>
                  <a:lnTo>
                    <a:pt x="963549" y="1725168"/>
                  </a:lnTo>
                  <a:lnTo>
                    <a:pt x="945642" y="1736978"/>
                  </a:lnTo>
                  <a:lnTo>
                    <a:pt x="941451" y="1739773"/>
                  </a:lnTo>
                  <a:lnTo>
                    <a:pt x="930148" y="1746758"/>
                  </a:lnTo>
                  <a:lnTo>
                    <a:pt x="923290" y="1751203"/>
                  </a:lnTo>
                  <a:lnTo>
                    <a:pt x="919099" y="1753997"/>
                  </a:lnTo>
                  <a:lnTo>
                    <a:pt x="910590" y="1760474"/>
                  </a:lnTo>
                  <a:lnTo>
                    <a:pt x="910590" y="1760474"/>
                  </a:lnTo>
                  <a:cubicBezTo>
                    <a:pt x="874776" y="1789938"/>
                    <a:pt x="834898" y="1811781"/>
                    <a:pt x="790956" y="1826514"/>
                  </a:cubicBezTo>
                  <a:lnTo>
                    <a:pt x="790956" y="1826514"/>
                  </a:lnTo>
                  <a:cubicBezTo>
                    <a:pt x="753618" y="1838959"/>
                    <a:pt x="716534" y="1844928"/>
                    <a:pt x="680593" y="1844928"/>
                  </a:cubicBezTo>
                  <a:cubicBezTo>
                    <a:pt x="547243" y="1844928"/>
                    <a:pt x="430657" y="1762633"/>
                    <a:pt x="384810" y="1625599"/>
                  </a:cubicBezTo>
                  <a:cubicBezTo>
                    <a:pt x="384302" y="1623948"/>
                    <a:pt x="383794" y="1622424"/>
                    <a:pt x="383286" y="1620773"/>
                  </a:cubicBezTo>
                  <a:lnTo>
                    <a:pt x="370967" y="1576831"/>
                  </a:lnTo>
                  <a:cubicBezTo>
                    <a:pt x="369062" y="1569465"/>
                    <a:pt x="367030" y="1561718"/>
                    <a:pt x="364744" y="1553717"/>
                  </a:cubicBezTo>
                  <a:lnTo>
                    <a:pt x="359537" y="1534794"/>
                  </a:lnTo>
                  <a:lnTo>
                    <a:pt x="337185" y="1539493"/>
                  </a:lnTo>
                  <a:lnTo>
                    <a:pt x="328549" y="1541017"/>
                  </a:lnTo>
                  <a:lnTo>
                    <a:pt x="322707" y="1542160"/>
                  </a:lnTo>
                  <a:lnTo>
                    <a:pt x="319024" y="1542922"/>
                  </a:lnTo>
                  <a:lnTo>
                    <a:pt x="310896" y="1545589"/>
                  </a:lnTo>
                  <a:lnTo>
                    <a:pt x="310896" y="1545589"/>
                  </a:lnTo>
                  <a:cubicBezTo>
                    <a:pt x="292227" y="1552828"/>
                    <a:pt x="273939" y="1556511"/>
                    <a:pt x="256159" y="1556511"/>
                  </a:cubicBezTo>
                  <a:cubicBezTo>
                    <a:pt x="207391" y="1556511"/>
                    <a:pt x="163068" y="1529079"/>
                    <a:pt x="128016" y="1473453"/>
                  </a:cubicBezTo>
                  <a:lnTo>
                    <a:pt x="128016" y="1473453"/>
                  </a:lnTo>
                  <a:cubicBezTo>
                    <a:pt x="110490" y="1445767"/>
                    <a:pt x="96520" y="1414017"/>
                    <a:pt x="87630" y="1382140"/>
                  </a:cubicBezTo>
                  <a:lnTo>
                    <a:pt x="87630" y="1382140"/>
                  </a:lnTo>
                  <a:cubicBezTo>
                    <a:pt x="43942" y="1226692"/>
                    <a:pt x="65405" y="1078356"/>
                    <a:pt x="144907" y="936116"/>
                  </a:cubicBezTo>
                  <a:cubicBezTo>
                    <a:pt x="184150" y="865885"/>
                    <a:pt x="237236" y="808354"/>
                    <a:pt x="302006" y="760475"/>
                  </a:cubicBezTo>
                  <a:lnTo>
                    <a:pt x="289560" y="743584"/>
                  </a:lnTo>
                  <a:lnTo>
                    <a:pt x="307975" y="756030"/>
                  </a:lnTo>
                  <a:lnTo>
                    <a:pt x="320040" y="746378"/>
                  </a:lnTo>
                  <a:cubicBezTo>
                    <a:pt x="323215" y="743838"/>
                    <a:pt x="326517" y="741298"/>
                    <a:pt x="330073" y="738377"/>
                  </a:cubicBezTo>
                  <a:lnTo>
                    <a:pt x="343408" y="727836"/>
                  </a:lnTo>
                  <a:lnTo>
                    <a:pt x="334264" y="709421"/>
                  </a:lnTo>
                  <a:lnTo>
                    <a:pt x="329565" y="699388"/>
                  </a:lnTo>
                  <a:lnTo>
                    <a:pt x="326136" y="692276"/>
                  </a:lnTo>
                  <a:lnTo>
                    <a:pt x="324104" y="688085"/>
                  </a:lnTo>
                  <a:lnTo>
                    <a:pt x="319151" y="679449"/>
                  </a:lnTo>
                  <a:lnTo>
                    <a:pt x="319151" y="679449"/>
                  </a:lnTo>
                  <a:cubicBezTo>
                    <a:pt x="308356" y="661796"/>
                    <a:pt x="297434" y="644270"/>
                    <a:pt x="286512" y="626871"/>
                  </a:cubicBezTo>
                  <a:lnTo>
                    <a:pt x="254127" y="574674"/>
                  </a:lnTo>
                  <a:cubicBezTo>
                    <a:pt x="247396" y="563625"/>
                    <a:pt x="240665" y="552449"/>
                    <a:pt x="234061" y="541400"/>
                  </a:cubicBezTo>
                  <a:lnTo>
                    <a:pt x="207137" y="483234"/>
                  </a:lnTo>
                  <a:lnTo>
                    <a:pt x="207137" y="483234"/>
                  </a:lnTo>
                  <a:cubicBezTo>
                    <a:pt x="181229" y="403478"/>
                    <a:pt x="211836" y="329818"/>
                    <a:pt x="287528" y="290575"/>
                  </a:cubicBezTo>
                  <a:lnTo>
                    <a:pt x="287528" y="290575"/>
                  </a:lnTo>
                  <a:cubicBezTo>
                    <a:pt x="319024" y="274192"/>
                    <a:pt x="350774" y="266064"/>
                    <a:pt x="382778" y="266064"/>
                  </a:cubicBezTo>
                  <a:cubicBezTo>
                    <a:pt x="407797" y="266064"/>
                    <a:pt x="433070" y="271017"/>
                    <a:pt x="458470" y="281050"/>
                  </a:cubicBezTo>
                  <a:lnTo>
                    <a:pt x="506730" y="304037"/>
                  </a:lnTo>
                  <a:cubicBezTo>
                    <a:pt x="514731" y="308228"/>
                    <a:pt x="523240" y="312546"/>
                    <a:pt x="532003" y="316991"/>
                  </a:cubicBezTo>
                  <a:lnTo>
                    <a:pt x="545465" y="323595"/>
                  </a:lnTo>
                  <a:lnTo>
                    <a:pt x="556133" y="313054"/>
                  </a:lnTo>
                  <a:cubicBezTo>
                    <a:pt x="562864" y="306450"/>
                    <a:pt x="569341" y="299592"/>
                    <a:pt x="575818" y="292988"/>
                  </a:cubicBezTo>
                  <a:lnTo>
                    <a:pt x="594995" y="273303"/>
                  </a:lnTo>
                  <a:cubicBezTo>
                    <a:pt x="615061" y="253364"/>
                    <a:pt x="635000" y="236346"/>
                    <a:pt x="659130" y="225170"/>
                  </a:cubicBezTo>
                  <a:cubicBezTo>
                    <a:pt x="696214" y="207898"/>
                    <a:pt x="733425" y="197484"/>
                    <a:pt x="771144" y="197484"/>
                  </a:cubicBezTo>
                  <a:cubicBezTo>
                    <a:pt x="778891" y="197484"/>
                    <a:pt x="786511" y="197865"/>
                    <a:pt x="794385" y="198881"/>
                  </a:cubicBezTo>
                  <a:lnTo>
                    <a:pt x="890905" y="215645"/>
                  </a:lnTo>
                  <a:cubicBezTo>
                    <a:pt x="906018" y="218693"/>
                    <a:pt x="921385" y="221868"/>
                    <a:pt x="937387" y="224789"/>
                  </a:cubicBezTo>
                  <a:lnTo>
                    <a:pt x="947928" y="226694"/>
                  </a:lnTo>
                  <a:lnTo>
                    <a:pt x="955675" y="219328"/>
                  </a:lnTo>
                  <a:cubicBezTo>
                    <a:pt x="961771" y="213486"/>
                    <a:pt x="968121" y="207517"/>
                    <a:pt x="974598" y="201294"/>
                  </a:cubicBezTo>
                  <a:lnTo>
                    <a:pt x="995553" y="181355"/>
                  </a:lnTo>
                  <a:cubicBezTo>
                    <a:pt x="1003935" y="173354"/>
                    <a:pt x="1012444" y="165353"/>
                    <a:pt x="1021080" y="157479"/>
                  </a:cubicBezTo>
                  <a:cubicBezTo>
                    <a:pt x="1072515" y="110489"/>
                    <a:pt x="1131443" y="76834"/>
                    <a:pt x="1197864" y="57530"/>
                  </a:cubicBezTo>
                  <a:lnTo>
                    <a:pt x="1197864" y="57530"/>
                  </a:lnTo>
                  <a:cubicBezTo>
                    <a:pt x="1232916" y="47243"/>
                    <a:pt x="1267333" y="42544"/>
                    <a:pt x="1300607" y="42544"/>
                  </a:cubicBezTo>
                  <a:cubicBezTo>
                    <a:pt x="1427607" y="42544"/>
                    <a:pt x="1537462" y="111886"/>
                    <a:pt x="1598041" y="210946"/>
                  </a:cubicBezTo>
                  <a:lnTo>
                    <a:pt x="1598041" y="210946"/>
                  </a:lnTo>
                  <a:cubicBezTo>
                    <a:pt x="1604264" y="221233"/>
                    <a:pt x="1610614" y="231520"/>
                    <a:pt x="1616964" y="241934"/>
                  </a:cubicBezTo>
                  <a:lnTo>
                    <a:pt x="1628013" y="260095"/>
                  </a:lnTo>
                  <a:lnTo>
                    <a:pt x="1648333" y="256285"/>
                  </a:lnTo>
                  <a:lnTo>
                    <a:pt x="1665224" y="253110"/>
                  </a:lnTo>
                  <a:lnTo>
                    <a:pt x="1681480" y="250062"/>
                  </a:lnTo>
                  <a:lnTo>
                    <a:pt x="1693418" y="248030"/>
                  </a:lnTo>
                  <a:lnTo>
                    <a:pt x="1693418" y="248030"/>
                  </a:lnTo>
                  <a:cubicBezTo>
                    <a:pt x="1708531" y="245617"/>
                    <a:pt x="1723771" y="244347"/>
                    <a:pt x="1738884" y="244347"/>
                  </a:cubicBezTo>
                  <a:cubicBezTo>
                    <a:pt x="1794891" y="244347"/>
                    <a:pt x="1849501" y="260857"/>
                    <a:pt x="1896237" y="290321"/>
                  </a:cubicBezTo>
                  <a:lnTo>
                    <a:pt x="1896237" y="290321"/>
                  </a:lnTo>
                  <a:lnTo>
                    <a:pt x="1896237" y="241934"/>
                  </a:lnTo>
                  <a:lnTo>
                    <a:pt x="1896237" y="241934"/>
                  </a:lnTo>
                  <a:cubicBezTo>
                    <a:pt x="1848231" y="216534"/>
                    <a:pt x="1794129" y="202437"/>
                    <a:pt x="1738884" y="202437"/>
                  </a:cubicBezTo>
                  <a:cubicBezTo>
                    <a:pt x="1721612" y="202437"/>
                    <a:pt x="1704086" y="203834"/>
                    <a:pt x="1686687" y="206628"/>
                  </a:cubicBezTo>
                  <a:lnTo>
                    <a:pt x="1689989" y="227329"/>
                  </a:lnTo>
                  <a:lnTo>
                    <a:pt x="1680337" y="207644"/>
                  </a:lnTo>
                  <a:lnTo>
                    <a:pt x="1667637" y="209930"/>
                  </a:lnTo>
                  <a:lnTo>
                    <a:pt x="1662557" y="210819"/>
                  </a:lnTo>
                  <a:lnTo>
                    <a:pt x="1652016" y="212851"/>
                  </a:lnTo>
                  <a:cubicBezTo>
                    <a:pt x="1650873" y="213105"/>
                    <a:pt x="1649857" y="213232"/>
                    <a:pt x="1648714" y="213486"/>
                  </a:cubicBezTo>
                  <a:lnTo>
                    <a:pt x="1633729" y="188975"/>
                  </a:lnTo>
                  <a:cubicBezTo>
                    <a:pt x="1566038" y="78231"/>
                    <a:pt x="1442848" y="507"/>
                    <a:pt x="1300608" y="507"/>
                  </a:cubicBezTo>
                  <a:close/>
                </a:path>
              </a:pathLst>
            </a:custGeom>
            <a:solidFill>
              <a:srgbClr val="FFFFFF"/>
            </a:solidFill>
          </p:spPr>
          <p:txBody>
            <a:bodyPr/>
            <a:lstStyle/>
            <a:p>
              <a:endParaRPr lang="fi-FI"/>
            </a:p>
          </p:txBody>
        </p:sp>
        <p:sp>
          <p:nvSpPr>
            <p:cNvPr id="25" name="Freeform 25"/>
            <p:cNvSpPr/>
            <p:nvPr/>
          </p:nvSpPr>
          <p:spPr>
            <a:xfrm>
              <a:off x="1125601" y="2397760"/>
              <a:ext cx="172593" cy="165989"/>
            </a:xfrm>
            <a:custGeom>
              <a:avLst/>
              <a:gdLst/>
              <a:ahLst/>
              <a:cxnLst/>
              <a:rect l="l" t="t" r="r" b="b"/>
              <a:pathLst>
                <a:path w="172593" h="165989">
                  <a:moveTo>
                    <a:pt x="47117" y="3302"/>
                  </a:moveTo>
                  <a:cubicBezTo>
                    <a:pt x="81280" y="0"/>
                    <a:pt x="109093" y="8255"/>
                    <a:pt x="134620" y="20066"/>
                  </a:cubicBezTo>
                  <a:lnTo>
                    <a:pt x="146558" y="29845"/>
                  </a:lnTo>
                  <a:cubicBezTo>
                    <a:pt x="156464" y="45339"/>
                    <a:pt x="162814" y="55118"/>
                    <a:pt x="165735" y="65659"/>
                  </a:cubicBezTo>
                  <a:cubicBezTo>
                    <a:pt x="172593" y="89789"/>
                    <a:pt x="162941" y="112268"/>
                    <a:pt x="137414" y="131826"/>
                  </a:cubicBezTo>
                  <a:lnTo>
                    <a:pt x="102489" y="156337"/>
                  </a:lnTo>
                  <a:cubicBezTo>
                    <a:pt x="93091" y="162687"/>
                    <a:pt x="83312" y="165989"/>
                    <a:pt x="72644" y="160528"/>
                  </a:cubicBezTo>
                  <a:cubicBezTo>
                    <a:pt x="64516" y="156464"/>
                    <a:pt x="49657" y="162560"/>
                    <a:pt x="44577" y="153035"/>
                  </a:cubicBezTo>
                  <a:cubicBezTo>
                    <a:pt x="28321" y="151892"/>
                    <a:pt x="25146" y="140462"/>
                    <a:pt x="15875" y="133604"/>
                  </a:cubicBezTo>
                  <a:cubicBezTo>
                    <a:pt x="0" y="121920"/>
                    <a:pt x="762" y="109093"/>
                    <a:pt x="4064" y="91948"/>
                  </a:cubicBezTo>
                  <a:cubicBezTo>
                    <a:pt x="10160" y="60325"/>
                    <a:pt x="28067" y="32004"/>
                    <a:pt x="47117" y="3175"/>
                  </a:cubicBezTo>
                </a:path>
              </a:pathLst>
            </a:custGeom>
            <a:solidFill>
              <a:srgbClr val="FFFFFF"/>
            </a:solidFill>
          </p:spPr>
          <p:txBody>
            <a:bodyPr/>
            <a:lstStyle/>
            <a:p>
              <a:endParaRPr lang="fi-FI"/>
            </a:p>
          </p:txBody>
        </p:sp>
        <p:sp>
          <p:nvSpPr>
            <p:cNvPr id="26" name="Freeform 26"/>
            <p:cNvSpPr/>
            <p:nvPr/>
          </p:nvSpPr>
          <p:spPr>
            <a:xfrm>
              <a:off x="755523" y="2165096"/>
              <a:ext cx="143891" cy="142875"/>
            </a:xfrm>
            <a:custGeom>
              <a:avLst/>
              <a:gdLst/>
              <a:ahLst/>
              <a:cxnLst/>
              <a:rect l="l" t="t" r="r" b="b"/>
              <a:pathLst>
                <a:path w="143891" h="142875">
                  <a:moveTo>
                    <a:pt x="105410" y="132715"/>
                  </a:moveTo>
                  <a:cubicBezTo>
                    <a:pt x="86106" y="142875"/>
                    <a:pt x="64643" y="140716"/>
                    <a:pt x="43561" y="138811"/>
                  </a:cubicBezTo>
                  <a:cubicBezTo>
                    <a:pt x="15875" y="136271"/>
                    <a:pt x="0" y="110871"/>
                    <a:pt x="5461" y="79375"/>
                  </a:cubicBezTo>
                  <a:cubicBezTo>
                    <a:pt x="10287" y="52070"/>
                    <a:pt x="24130" y="33274"/>
                    <a:pt x="41529" y="18288"/>
                  </a:cubicBezTo>
                  <a:lnTo>
                    <a:pt x="49149" y="12954"/>
                  </a:lnTo>
                  <a:cubicBezTo>
                    <a:pt x="60579" y="16002"/>
                    <a:pt x="65405" y="12065"/>
                    <a:pt x="70104" y="7874"/>
                  </a:cubicBezTo>
                  <a:cubicBezTo>
                    <a:pt x="78867" y="0"/>
                    <a:pt x="89281" y="2032"/>
                    <a:pt x="99314" y="9144"/>
                  </a:cubicBezTo>
                  <a:lnTo>
                    <a:pt x="134366" y="38989"/>
                  </a:lnTo>
                  <a:cubicBezTo>
                    <a:pt x="138430" y="43053"/>
                    <a:pt x="142875" y="51943"/>
                    <a:pt x="142494" y="57023"/>
                  </a:cubicBezTo>
                  <a:cubicBezTo>
                    <a:pt x="141224" y="73660"/>
                    <a:pt x="143891" y="93472"/>
                    <a:pt x="134620" y="105283"/>
                  </a:cubicBezTo>
                  <a:cubicBezTo>
                    <a:pt x="126111" y="116078"/>
                    <a:pt x="120777" y="132715"/>
                    <a:pt x="105283" y="132715"/>
                  </a:cubicBezTo>
                </a:path>
              </a:pathLst>
            </a:custGeom>
            <a:solidFill>
              <a:srgbClr val="FFFFFF"/>
            </a:solidFill>
          </p:spPr>
          <p:txBody>
            <a:bodyPr/>
            <a:lstStyle/>
            <a:p>
              <a:endParaRPr lang="fi-FI"/>
            </a:p>
          </p:txBody>
        </p:sp>
        <p:sp>
          <p:nvSpPr>
            <p:cNvPr id="27" name="Freeform 27"/>
            <p:cNvSpPr/>
            <p:nvPr/>
          </p:nvSpPr>
          <p:spPr>
            <a:xfrm>
              <a:off x="1017524" y="2063623"/>
              <a:ext cx="160147" cy="151257"/>
            </a:xfrm>
            <a:custGeom>
              <a:avLst/>
              <a:gdLst/>
              <a:ahLst/>
              <a:cxnLst/>
              <a:rect l="l" t="t" r="r" b="b"/>
              <a:pathLst>
                <a:path w="160147" h="151257">
                  <a:moveTo>
                    <a:pt x="33909" y="18034"/>
                  </a:moveTo>
                  <a:cubicBezTo>
                    <a:pt x="53086" y="0"/>
                    <a:pt x="77851" y="9271"/>
                    <a:pt x="101727" y="15113"/>
                  </a:cubicBezTo>
                  <a:cubicBezTo>
                    <a:pt x="129667" y="21971"/>
                    <a:pt x="160147" y="66421"/>
                    <a:pt x="158242" y="95123"/>
                  </a:cubicBezTo>
                  <a:cubicBezTo>
                    <a:pt x="156591" y="120269"/>
                    <a:pt x="137922" y="140843"/>
                    <a:pt x="108077" y="145923"/>
                  </a:cubicBezTo>
                  <a:cubicBezTo>
                    <a:pt x="85725" y="149733"/>
                    <a:pt x="62865" y="151257"/>
                    <a:pt x="42672" y="135636"/>
                  </a:cubicBezTo>
                  <a:lnTo>
                    <a:pt x="7620" y="113411"/>
                  </a:lnTo>
                  <a:cubicBezTo>
                    <a:pt x="1143" y="109474"/>
                    <a:pt x="0" y="103759"/>
                    <a:pt x="2032" y="97155"/>
                  </a:cubicBezTo>
                  <a:lnTo>
                    <a:pt x="7112" y="81280"/>
                  </a:lnTo>
                  <a:cubicBezTo>
                    <a:pt x="17653" y="55880"/>
                    <a:pt x="25400" y="38227"/>
                    <a:pt x="34036" y="18034"/>
                  </a:cubicBezTo>
                </a:path>
              </a:pathLst>
            </a:custGeom>
            <a:solidFill>
              <a:srgbClr val="FFFFFF"/>
            </a:solidFill>
          </p:spPr>
          <p:txBody>
            <a:bodyPr/>
            <a:lstStyle/>
            <a:p>
              <a:endParaRPr lang="fi-FI"/>
            </a:p>
          </p:txBody>
        </p:sp>
      </p:grpSp>
      <p:sp>
        <p:nvSpPr>
          <p:cNvPr id="28" name="Freeform 28"/>
          <p:cNvSpPr/>
          <p:nvPr/>
        </p:nvSpPr>
        <p:spPr>
          <a:xfrm>
            <a:off x="15979672" y="6839442"/>
            <a:ext cx="2441793" cy="3404353"/>
          </a:xfrm>
          <a:custGeom>
            <a:avLst/>
            <a:gdLst/>
            <a:ahLst/>
            <a:cxnLst/>
            <a:rect l="l" t="t" r="r" b="b"/>
            <a:pathLst>
              <a:path w="2441793" h="3404353">
                <a:moveTo>
                  <a:pt x="0" y="0"/>
                </a:moveTo>
                <a:lnTo>
                  <a:pt x="2441792" y="0"/>
                </a:lnTo>
                <a:lnTo>
                  <a:pt x="2441792" y="3404352"/>
                </a:lnTo>
                <a:lnTo>
                  <a:pt x="0" y="34043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grpSp>
        <p:nvGrpSpPr>
          <p:cNvPr id="29" name="Group 29"/>
          <p:cNvGrpSpPr>
            <a:grpSpLocks noChangeAspect="1"/>
          </p:cNvGrpSpPr>
          <p:nvPr/>
        </p:nvGrpSpPr>
        <p:grpSpPr>
          <a:xfrm rot="-5400000">
            <a:off x="-520060" y="335692"/>
            <a:ext cx="3761591" cy="2946476"/>
            <a:chOff x="0" y="0"/>
            <a:chExt cx="4232466" cy="3315310"/>
          </a:xfrm>
        </p:grpSpPr>
        <p:sp>
          <p:nvSpPr>
            <p:cNvPr id="30" name="Freeform 30"/>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31" name="Freeform 31"/>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32" name="Freeform 32"/>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33" name="Freeform 33"/>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34" name="Freeform 34"/>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35" name="Freeform 35"/>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36" name="Freeform 36"/>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37" name="Freeform 37"/>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sp>
        <p:nvSpPr>
          <p:cNvPr id="38" name="Freeform 38"/>
          <p:cNvSpPr/>
          <p:nvPr/>
        </p:nvSpPr>
        <p:spPr>
          <a:xfrm>
            <a:off x="5427404" y="1745382"/>
            <a:ext cx="6796236" cy="6796236"/>
          </a:xfrm>
          <a:custGeom>
            <a:avLst/>
            <a:gdLst/>
            <a:ahLst/>
            <a:cxnLst/>
            <a:rect l="l" t="t" r="r" b="b"/>
            <a:pathLst>
              <a:path w="6796236" h="6796236">
                <a:moveTo>
                  <a:pt x="0" y="0"/>
                </a:moveTo>
                <a:lnTo>
                  <a:pt x="6796236" y="0"/>
                </a:lnTo>
                <a:lnTo>
                  <a:pt x="6796236" y="6796236"/>
                </a:lnTo>
                <a:lnTo>
                  <a:pt x="0" y="6796236"/>
                </a:lnTo>
                <a:lnTo>
                  <a:pt x="0" y="0"/>
                </a:lnTo>
                <a:close/>
              </a:path>
            </a:pathLst>
          </a:custGeom>
          <a:blipFill>
            <a:blip r:embed="rId6"/>
            <a:stretch>
              <a:fillRect/>
            </a:stretch>
          </a:blipFill>
        </p:spPr>
        <p:txBody>
          <a:bodyPr/>
          <a:lstStyle/>
          <a:p>
            <a:endParaRPr lang="fi-FI"/>
          </a:p>
        </p:txBody>
      </p:sp>
      <p:sp>
        <p:nvSpPr>
          <p:cNvPr id="39" name="Freeform 39"/>
          <p:cNvSpPr/>
          <p:nvPr/>
        </p:nvSpPr>
        <p:spPr>
          <a:xfrm>
            <a:off x="869315" y="9092451"/>
            <a:ext cx="3636761" cy="2035042"/>
          </a:xfrm>
          <a:custGeom>
            <a:avLst/>
            <a:gdLst/>
            <a:ahLst/>
            <a:cxnLst/>
            <a:rect l="l" t="t" r="r" b="b"/>
            <a:pathLst>
              <a:path w="3636761" h="2035042">
                <a:moveTo>
                  <a:pt x="0" y="0"/>
                </a:moveTo>
                <a:lnTo>
                  <a:pt x="3636761" y="0"/>
                </a:lnTo>
                <a:lnTo>
                  <a:pt x="3636761" y="2035042"/>
                </a:lnTo>
                <a:lnTo>
                  <a:pt x="0" y="2035042"/>
                </a:lnTo>
                <a:lnTo>
                  <a:pt x="0" y="0"/>
                </a:lnTo>
                <a:close/>
              </a:path>
            </a:pathLst>
          </a:custGeom>
          <a:blipFill>
            <a:blip r:embed="rId7"/>
            <a:stretch>
              <a:fillRect/>
            </a:stretch>
          </a:blipFill>
        </p:spPr>
        <p:txBody>
          <a:bodyPr/>
          <a:lstStyle/>
          <a:p>
            <a:endParaRPr lang="fi-FI"/>
          </a:p>
        </p:txBody>
      </p:sp>
      <p:sp>
        <p:nvSpPr>
          <p:cNvPr id="40" name="Freeform 40"/>
          <p:cNvSpPr/>
          <p:nvPr/>
        </p:nvSpPr>
        <p:spPr>
          <a:xfrm>
            <a:off x="2348086" y="9433904"/>
            <a:ext cx="3367146" cy="3080939"/>
          </a:xfrm>
          <a:custGeom>
            <a:avLst/>
            <a:gdLst/>
            <a:ahLst/>
            <a:cxnLst/>
            <a:rect l="l" t="t" r="r" b="b"/>
            <a:pathLst>
              <a:path w="3367146" h="3080939">
                <a:moveTo>
                  <a:pt x="0" y="0"/>
                </a:moveTo>
                <a:lnTo>
                  <a:pt x="3367146" y="0"/>
                </a:lnTo>
                <a:lnTo>
                  <a:pt x="3367146" y="3080939"/>
                </a:lnTo>
                <a:lnTo>
                  <a:pt x="0" y="3080939"/>
                </a:lnTo>
                <a:lnTo>
                  <a:pt x="0" y="0"/>
                </a:lnTo>
                <a:close/>
              </a:path>
            </a:pathLst>
          </a:custGeom>
          <a:blipFill>
            <a:blip r:embed="rId8"/>
            <a:stretch>
              <a:fillRect/>
            </a:stretch>
          </a:blipFill>
        </p:spPr>
        <p:txBody>
          <a:bodyPr/>
          <a:lstStyle/>
          <a:p>
            <a:endParaRPr lang="fi-FI"/>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5348581" y="0"/>
            <a:ext cx="2939419" cy="2302463"/>
            <a:chOff x="0" y="0"/>
            <a:chExt cx="4232466" cy="3315310"/>
          </a:xfrm>
        </p:grpSpPr>
        <p:sp>
          <p:nvSpPr>
            <p:cNvPr id="3" name="Freeform 3"/>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4" name="Freeform 4"/>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5" name="Freeform 5"/>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6" name="Freeform 6"/>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7" name="Freeform 7"/>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8" name="Freeform 8"/>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9" name="Freeform 9"/>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0" name="Freeform 10"/>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grpSp>
        <p:nvGrpSpPr>
          <p:cNvPr id="11" name="Group 11"/>
          <p:cNvGrpSpPr>
            <a:grpSpLocks noChangeAspect="1"/>
          </p:cNvGrpSpPr>
          <p:nvPr/>
        </p:nvGrpSpPr>
        <p:grpSpPr>
          <a:xfrm>
            <a:off x="16890189" y="5076546"/>
            <a:ext cx="1397811" cy="2162145"/>
            <a:chOff x="0" y="0"/>
            <a:chExt cx="2012709" cy="3113278"/>
          </a:xfrm>
        </p:grpSpPr>
        <p:sp>
          <p:nvSpPr>
            <p:cNvPr id="12" name="Freeform 12"/>
            <p:cNvSpPr/>
            <p:nvPr/>
          </p:nvSpPr>
          <p:spPr>
            <a:xfrm>
              <a:off x="58420" y="879983"/>
              <a:ext cx="1131316" cy="949706"/>
            </a:xfrm>
            <a:custGeom>
              <a:avLst/>
              <a:gdLst/>
              <a:ahLst/>
              <a:cxnLst/>
              <a:rect l="l" t="t" r="r" b="b"/>
              <a:pathLst>
                <a:path w="1131316" h="949706">
                  <a:moveTo>
                    <a:pt x="11557" y="451739"/>
                  </a:moveTo>
                  <a:cubicBezTo>
                    <a:pt x="23622" y="358267"/>
                    <a:pt x="57912" y="276860"/>
                    <a:pt x="116840" y="209296"/>
                  </a:cubicBezTo>
                  <a:cubicBezTo>
                    <a:pt x="146431" y="175387"/>
                    <a:pt x="179070" y="146050"/>
                    <a:pt x="215138" y="121539"/>
                  </a:cubicBezTo>
                  <a:cubicBezTo>
                    <a:pt x="303784" y="61341"/>
                    <a:pt x="400812" y="33655"/>
                    <a:pt x="502539" y="23368"/>
                  </a:cubicBezTo>
                  <a:cubicBezTo>
                    <a:pt x="551561" y="18415"/>
                    <a:pt x="600583" y="18161"/>
                    <a:pt x="649605" y="19177"/>
                  </a:cubicBezTo>
                  <a:lnTo>
                    <a:pt x="659257" y="18542"/>
                  </a:lnTo>
                  <a:cubicBezTo>
                    <a:pt x="687959" y="42418"/>
                    <a:pt x="736346" y="47371"/>
                    <a:pt x="750189" y="11176"/>
                  </a:cubicBezTo>
                  <a:lnTo>
                    <a:pt x="764413" y="8255"/>
                  </a:lnTo>
                  <a:cubicBezTo>
                    <a:pt x="801370" y="0"/>
                    <a:pt x="831977" y="254"/>
                    <a:pt x="861949" y="7112"/>
                  </a:cubicBezTo>
                  <a:cubicBezTo>
                    <a:pt x="935482" y="23749"/>
                    <a:pt x="995553" y="66421"/>
                    <a:pt x="1042289" y="132842"/>
                  </a:cubicBezTo>
                  <a:cubicBezTo>
                    <a:pt x="1069721" y="171831"/>
                    <a:pt x="1089025" y="215773"/>
                    <a:pt x="1102868" y="263144"/>
                  </a:cubicBezTo>
                  <a:cubicBezTo>
                    <a:pt x="1116330" y="309372"/>
                    <a:pt x="1124585" y="356870"/>
                    <a:pt x="1126871" y="405257"/>
                  </a:cubicBezTo>
                  <a:cubicBezTo>
                    <a:pt x="1131316" y="497967"/>
                    <a:pt x="1128649" y="590550"/>
                    <a:pt x="1112520" y="681990"/>
                  </a:cubicBezTo>
                  <a:cubicBezTo>
                    <a:pt x="1105408" y="722503"/>
                    <a:pt x="1094232" y="761492"/>
                    <a:pt x="1075690" y="797306"/>
                  </a:cubicBezTo>
                  <a:cubicBezTo>
                    <a:pt x="1052957" y="841502"/>
                    <a:pt x="1021715" y="875157"/>
                    <a:pt x="978916" y="892810"/>
                  </a:cubicBezTo>
                  <a:cubicBezTo>
                    <a:pt x="928497" y="913638"/>
                    <a:pt x="880745" y="909828"/>
                    <a:pt x="837819" y="870077"/>
                  </a:cubicBezTo>
                  <a:lnTo>
                    <a:pt x="830707" y="864235"/>
                  </a:lnTo>
                  <a:cubicBezTo>
                    <a:pt x="817880" y="869315"/>
                    <a:pt x="810641" y="877316"/>
                    <a:pt x="802767" y="884555"/>
                  </a:cubicBezTo>
                  <a:cubicBezTo>
                    <a:pt x="732917" y="949706"/>
                    <a:pt x="632079" y="934212"/>
                    <a:pt x="591058" y="844042"/>
                  </a:cubicBezTo>
                  <a:lnTo>
                    <a:pt x="587883" y="833882"/>
                  </a:lnTo>
                  <a:cubicBezTo>
                    <a:pt x="562991" y="849122"/>
                    <a:pt x="544449" y="864997"/>
                    <a:pt x="525653" y="880110"/>
                  </a:cubicBezTo>
                  <a:cubicBezTo>
                    <a:pt x="505968" y="895985"/>
                    <a:pt x="484886" y="909574"/>
                    <a:pt x="462153" y="918972"/>
                  </a:cubicBezTo>
                  <a:cubicBezTo>
                    <a:pt x="405511" y="942467"/>
                    <a:pt x="352044" y="921512"/>
                    <a:pt x="320294" y="863473"/>
                  </a:cubicBezTo>
                  <a:lnTo>
                    <a:pt x="305562" y="832866"/>
                  </a:lnTo>
                  <a:cubicBezTo>
                    <a:pt x="297561" y="840867"/>
                    <a:pt x="292481" y="846836"/>
                    <a:pt x="286639" y="851789"/>
                  </a:cubicBezTo>
                  <a:lnTo>
                    <a:pt x="250571" y="881126"/>
                  </a:lnTo>
                  <a:cubicBezTo>
                    <a:pt x="185293" y="923036"/>
                    <a:pt x="116713" y="896747"/>
                    <a:pt x="80137" y="852170"/>
                  </a:cubicBezTo>
                  <a:cubicBezTo>
                    <a:pt x="64770" y="833501"/>
                    <a:pt x="51943" y="812927"/>
                    <a:pt x="43561" y="789559"/>
                  </a:cubicBezTo>
                  <a:lnTo>
                    <a:pt x="22860" y="721360"/>
                  </a:lnTo>
                  <a:cubicBezTo>
                    <a:pt x="4318" y="632460"/>
                    <a:pt x="0" y="542417"/>
                    <a:pt x="11557" y="451739"/>
                  </a:cubicBezTo>
                </a:path>
              </a:pathLst>
            </a:custGeom>
            <a:solidFill>
              <a:srgbClr val="283583"/>
            </a:solidFill>
          </p:spPr>
          <p:txBody>
            <a:bodyPr/>
            <a:lstStyle/>
            <a:p>
              <a:endParaRPr lang="fi-FI"/>
            </a:p>
          </p:txBody>
        </p:sp>
        <p:sp>
          <p:nvSpPr>
            <p:cNvPr id="13" name="Freeform 13"/>
            <p:cNvSpPr/>
            <p:nvPr/>
          </p:nvSpPr>
          <p:spPr>
            <a:xfrm>
              <a:off x="694309" y="63500"/>
              <a:ext cx="1255141" cy="829945"/>
            </a:xfrm>
            <a:custGeom>
              <a:avLst/>
              <a:gdLst/>
              <a:ahLst/>
              <a:cxnLst/>
              <a:rect l="l" t="t" r="r" b="b"/>
              <a:pathLst>
                <a:path w="1255141" h="829945">
                  <a:moveTo>
                    <a:pt x="552196" y="0"/>
                  </a:moveTo>
                  <a:cubicBezTo>
                    <a:pt x="453517" y="0"/>
                    <a:pt x="354965" y="24130"/>
                    <a:pt x="264541" y="77851"/>
                  </a:cubicBezTo>
                  <a:cubicBezTo>
                    <a:pt x="151130" y="145161"/>
                    <a:pt x="72771" y="252222"/>
                    <a:pt x="37084" y="378841"/>
                  </a:cubicBezTo>
                  <a:cubicBezTo>
                    <a:pt x="0" y="510540"/>
                    <a:pt x="4445" y="649224"/>
                    <a:pt x="10922" y="784479"/>
                  </a:cubicBezTo>
                  <a:cubicBezTo>
                    <a:pt x="12319" y="814324"/>
                    <a:pt x="37338" y="829945"/>
                    <a:pt x="60706" y="829945"/>
                  </a:cubicBezTo>
                  <a:cubicBezTo>
                    <a:pt x="82169" y="829945"/>
                    <a:pt x="102108" y="816610"/>
                    <a:pt x="100838" y="789051"/>
                  </a:cubicBezTo>
                  <a:cubicBezTo>
                    <a:pt x="94107" y="650494"/>
                    <a:pt x="86995" y="504952"/>
                    <a:pt x="133604" y="371983"/>
                  </a:cubicBezTo>
                  <a:cubicBezTo>
                    <a:pt x="177927" y="245491"/>
                    <a:pt x="278765" y="151892"/>
                    <a:pt x="406654" y="112522"/>
                  </a:cubicBezTo>
                  <a:cubicBezTo>
                    <a:pt x="457073" y="97028"/>
                    <a:pt x="507365" y="89789"/>
                    <a:pt x="556768" y="89789"/>
                  </a:cubicBezTo>
                  <a:cubicBezTo>
                    <a:pt x="747395" y="89789"/>
                    <a:pt x="925195" y="196850"/>
                    <a:pt x="1050544" y="345186"/>
                  </a:cubicBezTo>
                  <a:cubicBezTo>
                    <a:pt x="1143381" y="455041"/>
                    <a:pt x="1207516" y="584073"/>
                    <a:pt x="1255141" y="720090"/>
                  </a:cubicBezTo>
                  <a:lnTo>
                    <a:pt x="1255141" y="720090"/>
                  </a:lnTo>
                  <a:lnTo>
                    <a:pt x="1255141" y="496443"/>
                  </a:lnTo>
                  <a:lnTo>
                    <a:pt x="1255141" y="496443"/>
                  </a:lnTo>
                  <a:cubicBezTo>
                    <a:pt x="1191260" y="371602"/>
                    <a:pt x="1108329" y="258064"/>
                    <a:pt x="997077" y="166497"/>
                  </a:cubicBezTo>
                  <a:cubicBezTo>
                    <a:pt x="871093" y="62865"/>
                    <a:pt x="711454" y="0"/>
                    <a:pt x="552196" y="0"/>
                  </a:cubicBezTo>
                  <a:close/>
                </a:path>
              </a:pathLst>
            </a:custGeom>
            <a:solidFill>
              <a:srgbClr val="009941"/>
            </a:solidFill>
          </p:spPr>
          <p:txBody>
            <a:bodyPr/>
            <a:lstStyle/>
            <a:p>
              <a:endParaRPr lang="fi-FI"/>
            </a:p>
          </p:txBody>
        </p:sp>
        <p:sp>
          <p:nvSpPr>
            <p:cNvPr id="14" name="Freeform 14"/>
            <p:cNvSpPr/>
            <p:nvPr/>
          </p:nvSpPr>
          <p:spPr>
            <a:xfrm>
              <a:off x="833755" y="1937512"/>
              <a:ext cx="215138" cy="183515"/>
            </a:xfrm>
            <a:custGeom>
              <a:avLst/>
              <a:gdLst/>
              <a:ahLst/>
              <a:cxnLst/>
              <a:rect l="l" t="t" r="r" b="b"/>
              <a:pathLst>
                <a:path w="215138" h="183515">
                  <a:moveTo>
                    <a:pt x="180721" y="156591"/>
                  </a:moveTo>
                  <a:cubicBezTo>
                    <a:pt x="154432" y="179578"/>
                    <a:pt x="129159" y="183515"/>
                    <a:pt x="102362" y="175387"/>
                  </a:cubicBezTo>
                  <a:lnTo>
                    <a:pt x="50038" y="155067"/>
                  </a:lnTo>
                  <a:cubicBezTo>
                    <a:pt x="19558" y="141605"/>
                    <a:pt x="0" y="104775"/>
                    <a:pt x="4572" y="71120"/>
                  </a:cubicBezTo>
                  <a:lnTo>
                    <a:pt x="5969" y="66929"/>
                  </a:lnTo>
                  <a:cubicBezTo>
                    <a:pt x="1778" y="41402"/>
                    <a:pt x="16637" y="30226"/>
                    <a:pt x="34798" y="22479"/>
                  </a:cubicBezTo>
                  <a:cubicBezTo>
                    <a:pt x="70612" y="6985"/>
                    <a:pt x="107823" y="0"/>
                    <a:pt x="146812" y="6604"/>
                  </a:cubicBezTo>
                  <a:lnTo>
                    <a:pt x="155194" y="8509"/>
                  </a:lnTo>
                  <a:cubicBezTo>
                    <a:pt x="180213" y="5461"/>
                    <a:pt x="186690" y="20574"/>
                    <a:pt x="196469" y="34798"/>
                  </a:cubicBezTo>
                  <a:cubicBezTo>
                    <a:pt x="215138" y="61595"/>
                    <a:pt x="207518" y="90170"/>
                    <a:pt x="203327" y="117221"/>
                  </a:cubicBezTo>
                  <a:cubicBezTo>
                    <a:pt x="200914" y="132842"/>
                    <a:pt x="186817" y="146685"/>
                    <a:pt x="180848" y="156718"/>
                  </a:cubicBezTo>
                </a:path>
              </a:pathLst>
            </a:custGeom>
            <a:solidFill>
              <a:srgbClr val="F2B90D"/>
            </a:solidFill>
          </p:spPr>
          <p:txBody>
            <a:bodyPr/>
            <a:lstStyle/>
            <a:p>
              <a:endParaRPr lang="fi-FI"/>
            </a:p>
          </p:txBody>
        </p:sp>
        <p:sp>
          <p:nvSpPr>
            <p:cNvPr id="15" name="Freeform 15"/>
            <p:cNvSpPr/>
            <p:nvPr/>
          </p:nvSpPr>
          <p:spPr>
            <a:xfrm>
              <a:off x="554355" y="2074037"/>
              <a:ext cx="179705" cy="174879"/>
            </a:xfrm>
            <a:custGeom>
              <a:avLst/>
              <a:gdLst/>
              <a:ahLst/>
              <a:cxnLst/>
              <a:rect l="l" t="t" r="r" b="b"/>
              <a:pathLst>
                <a:path w="179705" h="174879">
                  <a:moveTo>
                    <a:pt x="110236" y="0"/>
                  </a:moveTo>
                  <a:lnTo>
                    <a:pt x="144780" y="57277"/>
                  </a:lnTo>
                  <a:cubicBezTo>
                    <a:pt x="152019" y="69088"/>
                    <a:pt x="160401" y="80137"/>
                    <a:pt x="166751" y="92456"/>
                  </a:cubicBezTo>
                  <a:cubicBezTo>
                    <a:pt x="179705" y="117221"/>
                    <a:pt x="176276" y="129159"/>
                    <a:pt x="153797" y="145796"/>
                  </a:cubicBezTo>
                  <a:lnTo>
                    <a:pt x="145415" y="151384"/>
                  </a:lnTo>
                  <a:cubicBezTo>
                    <a:pt x="137922" y="162306"/>
                    <a:pt x="132461" y="165735"/>
                    <a:pt x="123444" y="164465"/>
                  </a:cubicBezTo>
                  <a:lnTo>
                    <a:pt x="113919" y="166116"/>
                  </a:lnTo>
                  <a:cubicBezTo>
                    <a:pt x="71247" y="174879"/>
                    <a:pt x="40132" y="163195"/>
                    <a:pt x="15875" y="133477"/>
                  </a:cubicBezTo>
                  <a:cubicBezTo>
                    <a:pt x="0" y="114046"/>
                    <a:pt x="1270" y="79248"/>
                    <a:pt x="17526" y="60198"/>
                  </a:cubicBezTo>
                  <a:cubicBezTo>
                    <a:pt x="31369" y="44069"/>
                    <a:pt x="47117" y="31242"/>
                    <a:pt x="67310" y="23114"/>
                  </a:cubicBezTo>
                  <a:lnTo>
                    <a:pt x="110236" y="0"/>
                  </a:lnTo>
                </a:path>
              </a:pathLst>
            </a:custGeom>
            <a:solidFill>
              <a:srgbClr val="F2B90D"/>
            </a:solidFill>
          </p:spPr>
          <p:txBody>
            <a:bodyPr/>
            <a:lstStyle/>
            <a:p>
              <a:endParaRPr lang="fi-FI"/>
            </a:p>
          </p:txBody>
        </p:sp>
        <p:sp>
          <p:nvSpPr>
            <p:cNvPr id="16" name="Freeform 16"/>
            <p:cNvSpPr/>
            <p:nvPr/>
          </p:nvSpPr>
          <p:spPr>
            <a:xfrm>
              <a:off x="263906" y="1921002"/>
              <a:ext cx="186563" cy="196977"/>
            </a:xfrm>
            <a:custGeom>
              <a:avLst/>
              <a:gdLst/>
              <a:ahLst/>
              <a:cxnLst/>
              <a:rect l="l" t="t" r="r" b="b"/>
              <a:pathLst>
                <a:path w="186563" h="196977">
                  <a:moveTo>
                    <a:pt x="149733" y="0"/>
                  </a:moveTo>
                  <a:lnTo>
                    <a:pt x="157734" y="9779"/>
                  </a:lnTo>
                  <a:cubicBezTo>
                    <a:pt x="185039" y="19177"/>
                    <a:pt x="185674" y="40386"/>
                    <a:pt x="186055" y="56896"/>
                  </a:cubicBezTo>
                  <a:cubicBezTo>
                    <a:pt x="186563" y="80264"/>
                    <a:pt x="180721" y="104140"/>
                    <a:pt x="175514" y="127381"/>
                  </a:cubicBezTo>
                  <a:cubicBezTo>
                    <a:pt x="173736" y="135509"/>
                    <a:pt x="167132" y="143129"/>
                    <a:pt x="161290" y="149860"/>
                  </a:cubicBezTo>
                  <a:lnTo>
                    <a:pt x="131826" y="179451"/>
                  </a:lnTo>
                  <a:cubicBezTo>
                    <a:pt x="120396" y="190627"/>
                    <a:pt x="107061" y="196977"/>
                    <a:pt x="90678" y="195834"/>
                  </a:cubicBezTo>
                  <a:cubicBezTo>
                    <a:pt x="75565" y="194818"/>
                    <a:pt x="59436" y="196977"/>
                    <a:pt x="45466" y="192659"/>
                  </a:cubicBezTo>
                  <a:cubicBezTo>
                    <a:pt x="9017" y="181229"/>
                    <a:pt x="0" y="152908"/>
                    <a:pt x="2159" y="116840"/>
                  </a:cubicBezTo>
                  <a:lnTo>
                    <a:pt x="12954" y="76962"/>
                  </a:lnTo>
                  <a:cubicBezTo>
                    <a:pt x="22098" y="47244"/>
                    <a:pt x="44323" y="33147"/>
                    <a:pt x="72009" y="21336"/>
                  </a:cubicBezTo>
                  <a:cubicBezTo>
                    <a:pt x="97409" y="10541"/>
                    <a:pt x="124714" y="10541"/>
                    <a:pt x="149606" y="0"/>
                  </a:cubicBezTo>
                </a:path>
              </a:pathLst>
            </a:custGeom>
            <a:solidFill>
              <a:srgbClr val="F2B90D"/>
            </a:solidFill>
          </p:spPr>
          <p:txBody>
            <a:bodyPr/>
            <a:lstStyle/>
            <a:p>
              <a:endParaRPr lang="fi-FI"/>
            </a:p>
          </p:txBody>
        </p:sp>
      </p:grpSp>
      <p:grpSp>
        <p:nvGrpSpPr>
          <p:cNvPr id="17" name="Group 17"/>
          <p:cNvGrpSpPr>
            <a:grpSpLocks noChangeAspect="1"/>
          </p:cNvGrpSpPr>
          <p:nvPr/>
        </p:nvGrpSpPr>
        <p:grpSpPr>
          <a:xfrm>
            <a:off x="16883204" y="2646829"/>
            <a:ext cx="1404796" cy="2395133"/>
            <a:chOff x="0" y="0"/>
            <a:chExt cx="2022767" cy="3448761"/>
          </a:xfrm>
        </p:grpSpPr>
        <p:sp>
          <p:nvSpPr>
            <p:cNvPr id="18" name="Freeform 18"/>
            <p:cNvSpPr/>
            <p:nvPr/>
          </p:nvSpPr>
          <p:spPr>
            <a:xfrm>
              <a:off x="1087501" y="404368"/>
              <a:ext cx="871728" cy="2504821"/>
            </a:xfrm>
            <a:custGeom>
              <a:avLst/>
              <a:gdLst/>
              <a:ahLst/>
              <a:cxnLst/>
              <a:rect l="l" t="t" r="r" b="b"/>
              <a:pathLst>
                <a:path w="871728" h="2504821">
                  <a:moveTo>
                    <a:pt x="871728" y="0"/>
                  </a:moveTo>
                  <a:cubicBezTo>
                    <a:pt x="475488" y="94615"/>
                    <a:pt x="189865" y="389509"/>
                    <a:pt x="97409" y="828421"/>
                  </a:cubicBezTo>
                  <a:cubicBezTo>
                    <a:pt x="0" y="1291209"/>
                    <a:pt x="110871" y="1885442"/>
                    <a:pt x="407797" y="2433193"/>
                  </a:cubicBezTo>
                  <a:cubicBezTo>
                    <a:pt x="434721" y="2482850"/>
                    <a:pt x="475107" y="2504821"/>
                    <a:pt x="507746" y="2504821"/>
                  </a:cubicBezTo>
                  <a:cubicBezTo>
                    <a:pt x="552069" y="2504821"/>
                    <a:pt x="582168" y="2464435"/>
                    <a:pt x="545846" y="2397379"/>
                  </a:cubicBezTo>
                  <a:cubicBezTo>
                    <a:pt x="393192" y="2115947"/>
                    <a:pt x="292227" y="1821561"/>
                    <a:pt x="251841" y="1541653"/>
                  </a:cubicBezTo>
                  <a:cubicBezTo>
                    <a:pt x="179705" y="1040511"/>
                    <a:pt x="292227" y="602869"/>
                    <a:pt x="589407" y="363474"/>
                  </a:cubicBezTo>
                  <a:cubicBezTo>
                    <a:pt x="672719" y="296291"/>
                    <a:pt x="767715" y="244856"/>
                    <a:pt x="871601" y="209423"/>
                  </a:cubicBezTo>
                  <a:lnTo>
                    <a:pt x="871601" y="209423"/>
                  </a:lnTo>
                  <a:lnTo>
                    <a:pt x="871601" y="0"/>
                  </a:lnTo>
                  <a:close/>
                </a:path>
              </a:pathLst>
            </a:custGeom>
            <a:solidFill>
              <a:srgbClr val="009941"/>
            </a:solidFill>
          </p:spPr>
          <p:txBody>
            <a:bodyPr/>
            <a:lstStyle/>
            <a:p>
              <a:endParaRPr lang="fi-FI"/>
            </a:p>
          </p:txBody>
        </p:sp>
        <p:sp>
          <p:nvSpPr>
            <p:cNvPr id="19" name="Freeform 19"/>
            <p:cNvSpPr/>
            <p:nvPr/>
          </p:nvSpPr>
          <p:spPr>
            <a:xfrm>
              <a:off x="680974" y="63754"/>
              <a:ext cx="288925" cy="334010"/>
            </a:xfrm>
            <a:custGeom>
              <a:avLst/>
              <a:gdLst/>
              <a:ahLst/>
              <a:cxnLst/>
              <a:rect l="l" t="t" r="r" b="b"/>
              <a:pathLst>
                <a:path w="288925" h="334010">
                  <a:moveTo>
                    <a:pt x="147447" y="762"/>
                  </a:moveTo>
                  <a:lnTo>
                    <a:pt x="154559" y="2413"/>
                  </a:lnTo>
                  <a:cubicBezTo>
                    <a:pt x="181229" y="9398"/>
                    <a:pt x="199644" y="22733"/>
                    <a:pt x="214630" y="41148"/>
                  </a:cubicBezTo>
                  <a:cubicBezTo>
                    <a:pt x="228346" y="58039"/>
                    <a:pt x="237744" y="77470"/>
                    <a:pt x="245999" y="97409"/>
                  </a:cubicBezTo>
                  <a:cubicBezTo>
                    <a:pt x="260350" y="131953"/>
                    <a:pt x="269367" y="168021"/>
                    <a:pt x="274828" y="204851"/>
                  </a:cubicBezTo>
                  <a:lnTo>
                    <a:pt x="287782" y="308356"/>
                  </a:lnTo>
                  <a:cubicBezTo>
                    <a:pt x="288925" y="317754"/>
                    <a:pt x="284861" y="324866"/>
                    <a:pt x="276733" y="329565"/>
                  </a:cubicBezTo>
                  <a:cubicBezTo>
                    <a:pt x="269113" y="334010"/>
                    <a:pt x="209423" y="319659"/>
                    <a:pt x="193675" y="307086"/>
                  </a:cubicBezTo>
                  <a:lnTo>
                    <a:pt x="159385" y="276987"/>
                  </a:lnTo>
                  <a:cubicBezTo>
                    <a:pt x="133604" y="251968"/>
                    <a:pt x="112522" y="223266"/>
                    <a:pt x="92964" y="193294"/>
                  </a:cubicBezTo>
                  <a:lnTo>
                    <a:pt x="48514" y="126492"/>
                  </a:lnTo>
                  <a:cubicBezTo>
                    <a:pt x="37338" y="110363"/>
                    <a:pt x="24638" y="95377"/>
                    <a:pt x="9398" y="82804"/>
                  </a:cubicBezTo>
                  <a:cubicBezTo>
                    <a:pt x="0" y="75057"/>
                    <a:pt x="1778" y="56769"/>
                    <a:pt x="11684" y="50419"/>
                  </a:cubicBezTo>
                  <a:lnTo>
                    <a:pt x="61595" y="19431"/>
                  </a:lnTo>
                  <a:cubicBezTo>
                    <a:pt x="79883" y="10033"/>
                    <a:pt x="99060" y="3175"/>
                    <a:pt x="119634" y="889"/>
                  </a:cubicBezTo>
                  <a:lnTo>
                    <a:pt x="126873" y="127"/>
                  </a:lnTo>
                  <a:cubicBezTo>
                    <a:pt x="136144" y="0"/>
                    <a:pt x="141732" y="381"/>
                    <a:pt x="147447" y="762"/>
                  </a:cubicBezTo>
                </a:path>
              </a:pathLst>
            </a:custGeom>
            <a:solidFill>
              <a:srgbClr val="009941"/>
            </a:solidFill>
          </p:spPr>
          <p:txBody>
            <a:bodyPr/>
            <a:lstStyle/>
            <a:p>
              <a:endParaRPr lang="fi-FI"/>
            </a:p>
          </p:txBody>
        </p:sp>
        <p:sp>
          <p:nvSpPr>
            <p:cNvPr id="20" name="Freeform 20"/>
            <p:cNvSpPr/>
            <p:nvPr/>
          </p:nvSpPr>
          <p:spPr>
            <a:xfrm>
              <a:off x="841883" y="630555"/>
              <a:ext cx="184785" cy="484759"/>
            </a:xfrm>
            <a:custGeom>
              <a:avLst/>
              <a:gdLst/>
              <a:ahLst/>
              <a:cxnLst/>
              <a:rect l="l" t="t" r="r" b="b"/>
              <a:pathLst>
                <a:path w="184785" h="484759">
                  <a:moveTo>
                    <a:pt x="184785" y="362585"/>
                  </a:moveTo>
                  <a:cubicBezTo>
                    <a:pt x="182499" y="398653"/>
                    <a:pt x="176911" y="426593"/>
                    <a:pt x="162052" y="452120"/>
                  </a:cubicBezTo>
                  <a:lnTo>
                    <a:pt x="146939" y="473202"/>
                  </a:lnTo>
                  <a:cubicBezTo>
                    <a:pt x="137287" y="484759"/>
                    <a:pt x="124079" y="484759"/>
                    <a:pt x="110871" y="481711"/>
                  </a:cubicBezTo>
                  <a:lnTo>
                    <a:pt x="99949" y="474345"/>
                  </a:lnTo>
                  <a:cubicBezTo>
                    <a:pt x="93472" y="453771"/>
                    <a:pt x="89789" y="439928"/>
                    <a:pt x="84582" y="426466"/>
                  </a:cubicBezTo>
                  <a:lnTo>
                    <a:pt x="44958" y="325755"/>
                  </a:lnTo>
                  <a:cubicBezTo>
                    <a:pt x="31496" y="291592"/>
                    <a:pt x="18796" y="257048"/>
                    <a:pt x="11049" y="220980"/>
                  </a:cubicBezTo>
                  <a:cubicBezTo>
                    <a:pt x="3175" y="184785"/>
                    <a:pt x="0" y="148336"/>
                    <a:pt x="4064" y="111379"/>
                  </a:cubicBezTo>
                  <a:cubicBezTo>
                    <a:pt x="7747" y="77851"/>
                    <a:pt x="17399" y="46228"/>
                    <a:pt x="34671" y="17145"/>
                  </a:cubicBezTo>
                  <a:cubicBezTo>
                    <a:pt x="43688" y="2032"/>
                    <a:pt x="57658" y="0"/>
                    <a:pt x="70358" y="12192"/>
                  </a:cubicBezTo>
                  <a:cubicBezTo>
                    <a:pt x="93853" y="34671"/>
                    <a:pt x="112268" y="60960"/>
                    <a:pt x="126873" y="90043"/>
                  </a:cubicBezTo>
                  <a:cubicBezTo>
                    <a:pt x="144653" y="125222"/>
                    <a:pt x="156337" y="162560"/>
                    <a:pt x="164592" y="200914"/>
                  </a:cubicBezTo>
                  <a:lnTo>
                    <a:pt x="183007" y="320167"/>
                  </a:lnTo>
                  <a:cubicBezTo>
                    <a:pt x="184531" y="336550"/>
                    <a:pt x="184277" y="353187"/>
                    <a:pt x="184658" y="362712"/>
                  </a:cubicBezTo>
                </a:path>
              </a:pathLst>
            </a:custGeom>
            <a:solidFill>
              <a:srgbClr val="009941"/>
            </a:solidFill>
          </p:spPr>
          <p:txBody>
            <a:bodyPr/>
            <a:lstStyle/>
            <a:p>
              <a:endParaRPr lang="fi-FI"/>
            </a:p>
          </p:txBody>
        </p:sp>
        <p:sp>
          <p:nvSpPr>
            <p:cNvPr id="21" name="Freeform 21"/>
            <p:cNvSpPr/>
            <p:nvPr/>
          </p:nvSpPr>
          <p:spPr>
            <a:xfrm>
              <a:off x="449326" y="507111"/>
              <a:ext cx="267208" cy="330327"/>
            </a:xfrm>
            <a:custGeom>
              <a:avLst/>
              <a:gdLst/>
              <a:ahLst/>
              <a:cxnLst/>
              <a:rect l="l" t="t" r="r" b="b"/>
              <a:pathLst>
                <a:path w="267208" h="330327">
                  <a:moveTo>
                    <a:pt x="267208" y="301117"/>
                  </a:moveTo>
                  <a:lnTo>
                    <a:pt x="265811" y="310134"/>
                  </a:lnTo>
                  <a:cubicBezTo>
                    <a:pt x="261620" y="324993"/>
                    <a:pt x="252349" y="330327"/>
                    <a:pt x="241808" y="327406"/>
                  </a:cubicBezTo>
                  <a:cubicBezTo>
                    <a:pt x="234315" y="325374"/>
                    <a:pt x="128270" y="245237"/>
                    <a:pt x="84074" y="212471"/>
                  </a:cubicBezTo>
                  <a:lnTo>
                    <a:pt x="39878" y="179070"/>
                  </a:lnTo>
                  <a:cubicBezTo>
                    <a:pt x="30226" y="171577"/>
                    <a:pt x="21463" y="163068"/>
                    <a:pt x="13970" y="153289"/>
                  </a:cubicBezTo>
                  <a:cubicBezTo>
                    <a:pt x="6223" y="143002"/>
                    <a:pt x="762" y="131953"/>
                    <a:pt x="0" y="118745"/>
                  </a:cubicBezTo>
                  <a:lnTo>
                    <a:pt x="6985" y="89281"/>
                  </a:lnTo>
                  <a:cubicBezTo>
                    <a:pt x="12192" y="79121"/>
                    <a:pt x="19050" y="70104"/>
                    <a:pt x="26924" y="61976"/>
                  </a:cubicBezTo>
                  <a:lnTo>
                    <a:pt x="87757" y="10668"/>
                  </a:lnTo>
                  <a:cubicBezTo>
                    <a:pt x="94996" y="5461"/>
                    <a:pt x="102997" y="1524"/>
                    <a:pt x="112014" y="0"/>
                  </a:cubicBezTo>
                  <a:lnTo>
                    <a:pt x="128524" y="1143"/>
                  </a:lnTo>
                  <a:cubicBezTo>
                    <a:pt x="137922" y="12319"/>
                    <a:pt x="141097" y="17399"/>
                    <a:pt x="143637" y="22733"/>
                  </a:cubicBezTo>
                  <a:lnTo>
                    <a:pt x="249936" y="242443"/>
                  </a:lnTo>
                  <a:cubicBezTo>
                    <a:pt x="255143" y="253238"/>
                    <a:pt x="259588" y="264287"/>
                    <a:pt x="263652" y="275590"/>
                  </a:cubicBezTo>
                  <a:lnTo>
                    <a:pt x="267208" y="301371"/>
                  </a:lnTo>
                </a:path>
              </a:pathLst>
            </a:custGeom>
            <a:solidFill>
              <a:srgbClr val="009941"/>
            </a:solidFill>
          </p:spPr>
          <p:txBody>
            <a:bodyPr/>
            <a:lstStyle/>
            <a:p>
              <a:endParaRPr lang="fi-FI"/>
            </a:p>
          </p:txBody>
        </p:sp>
        <p:sp>
          <p:nvSpPr>
            <p:cNvPr id="22" name="Freeform 22"/>
            <p:cNvSpPr/>
            <p:nvPr/>
          </p:nvSpPr>
          <p:spPr>
            <a:xfrm>
              <a:off x="85217" y="1326769"/>
              <a:ext cx="1874266" cy="1978406"/>
            </a:xfrm>
            <a:custGeom>
              <a:avLst/>
              <a:gdLst/>
              <a:ahLst/>
              <a:cxnLst/>
              <a:rect l="l" t="t" r="r" b="b"/>
              <a:pathLst>
                <a:path w="1874266" h="1978406">
                  <a:moveTo>
                    <a:pt x="1278509" y="127"/>
                  </a:moveTo>
                  <a:cubicBezTo>
                    <a:pt x="1243330" y="127"/>
                    <a:pt x="1206881" y="5207"/>
                    <a:pt x="1169797" y="16002"/>
                  </a:cubicBezTo>
                  <a:cubicBezTo>
                    <a:pt x="1100074" y="36322"/>
                    <a:pt x="1038479" y="71628"/>
                    <a:pt x="984758" y="120650"/>
                  </a:cubicBezTo>
                  <a:lnTo>
                    <a:pt x="919099" y="182880"/>
                  </a:lnTo>
                  <a:cubicBezTo>
                    <a:pt x="868553" y="173482"/>
                    <a:pt x="821944" y="162306"/>
                    <a:pt x="774700" y="156718"/>
                  </a:cubicBezTo>
                  <a:cubicBezTo>
                    <a:pt x="766064" y="155702"/>
                    <a:pt x="757555" y="155194"/>
                    <a:pt x="749046" y="155194"/>
                  </a:cubicBezTo>
                  <a:cubicBezTo>
                    <a:pt x="707517" y="155194"/>
                    <a:pt x="667258" y="166751"/>
                    <a:pt x="628269" y="184785"/>
                  </a:cubicBezTo>
                  <a:cubicBezTo>
                    <a:pt x="583184" y="205740"/>
                    <a:pt x="552831" y="243586"/>
                    <a:pt x="519303" y="276860"/>
                  </a:cubicBezTo>
                  <a:lnTo>
                    <a:pt x="444119" y="240157"/>
                  </a:lnTo>
                  <a:cubicBezTo>
                    <a:pt x="416179" y="229235"/>
                    <a:pt x="388366" y="223774"/>
                    <a:pt x="360807" y="223774"/>
                  </a:cubicBezTo>
                  <a:cubicBezTo>
                    <a:pt x="325374" y="223774"/>
                    <a:pt x="290322" y="232791"/>
                    <a:pt x="255905" y="250698"/>
                  </a:cubicBezTo>
                  <a:cubicBezTo>
                    <a:pt x="171323" y="294640"/>
                    <a:pt x="136017" y="378714"/>
                    <a:pt x="165227" y="468503"/>
                  </a:cubicBezTo>
                  <a:cubicBezTo>
                    <a:pt x="172212" y="490220"/>
                    <a:pt x="182499" y="511175"/>
                    <a:pt x="194056" y="530733"/>
                  </a:cubicBezTo>
                  <a:lnTo>
                    <a:pt x="279273" y="669163"/>
                  </a:lnTo>
                  <a:cubicBezTo>
                    <a:pt x="285369" y="679069"/>
                    <a:pt x="289814" y="689991"/>
                    <a:pt x="295148" y="700786"/>
                  </a:cubicBezTo>
                  <a:lnTo>
                    <a:pt x="267462" y="722503"/>
                  </a:lnTo>
                  <a:cubicBezTo>
                    <a:pt x="200533" y="772033"/>
                    <a:pt x="145415" y="831723"/>
                    <a:pt x="104521" y="904748"/>
                  </a:cubicBezTo>
                  <a:cubicBezTo>
                    <a:pt x="22479" y="1051433"/>
                    <a:pt x="0" y="1205484"/>
                    <a:pt x="45339" y="1366647"/>
                  </a:cubicBezTo>
                  <a:cubicBezTo>
                    <a:pt x="54864" y="1400429"/>
                    <a:pt x="69596" y="1433957"/>
                    <a:pt x="88265" y="1463421"/>
                  </a:cubicBezTo>
                  <a:cubicBezTo>
                    <a:pt x="126873" y="1524254"/>
                    <a:pt x="177673" y="1556131"/>
                    <a:pt x="234188" y="1556131"/>
                  </a:cubicBezTo>
                  <a:cubicBezTo>
                    <a:pt x="254381" y="1556131"/>
                    <a:pt x="275209" y="1552067"/>
                    <a:pt x="296545" y="1543812"/>
                  </a:cubicBezTo>
                  <a:cubicBezTo>
                    <a:pt x="303911" y="1541018"/>
                    <a:pt x="312039" y="1540383"/>
                    <a:pt x="322580" y="1538224"/>
                  </a:cubicBezTo>
                  <a:lnTo>
                    <a:pt x="341376" y="1606042"/>
                  </a:lnTo>
                  <a:cubicBezTo>
                    <a:pt x="388874" y="1755013"/>
                    <a:pt x="514985" y="1844802"/>
                    <a:pt x="658749" y="1844802"/>
                  </a:cubicBezTo>
                  <a:cubicBezTo>
                    <a:pt x="696849" y="1844802"/>
                    <a:pt x="736346" y="1838452"/>
                    <a:pt x="775843" y="1825244"/>
                  </a:cubicBezTo>
                  <a:cubicBezTo>
                    <a:pt x="822071" y="1809750"/>
                    <a:pt x="864235" y="1786763"/>
                    <a:pt x="902081" y="1755521"/>
                  </a:cubicBezTo>
                  <a:lnTo>
                    <a:pt x="935355" y="1733423"/>
                  </a:lnTo>
                  <a:lnTo>
                    <a:pt x="963041" y="1777619"/>
                  </a:lnTo>
                  <a:cubicBezTo>
                    <a:pt x="1006729" y="1839341"/>
                    <a:pt x="1056386" y="1893443"/>
                    <a:pt x="1123950" y="1931797"/>
                  </a:cubicBezTo>
                  <a:cubicBezTo>
                    <a:pt x="1180465" y="1963928"/>
                    <a:pt x="1240028" y="1978406"/>
                    <a:pt x="1298067" y="1978406"/>
                  </a:cubicBezTo>
                  <a:cubicBezTo>
                    <a:pt x="1439799" y="1978406"/>
                    <a:pt x="1572514" y="1892173"/>
                    <a:pt x="1631188" y="1767586"/>
                  </a:cubicBezTo>
                  <a:lnTo>
                    <a:pt x="1658239" y="1708277"/>
                  </a:lnTo>
                  <a:cubicBezTo>
                    <a:pt x="1686560" y="1694942"/>
                    <a:pt x="1711960" y="1684528"/>
                    <a:pt x="1735709" y="1671193"/>
                  </a:cubicBezTo>
                  <a:lnTo>
                    <a:pt x="1804289" y="1626362"/>
                  </a:lnTo>
                  <a:cubicBezTo>
                    <a:pt x="1829181" y="1607820"/>
                    <a:pt x="1852549" y="1587881"/>
                    <a:pt x="1874266" y="1566799"/>
                  </a:cubicBezTo>
                  <a:lnTo>
                    <a:pt x="1874266" y="1566799"/>
                  </a:lnTo>
                  <a:lnTo>
                    <a:pt x="1874266" y="244348"/>
                  </a:lnTo>
                  <a:lnTo>
                    <a:pt x="1874266" y="244348"/>
                  </a:lnTo>
                  <a:cubicBezTo>
                    <a:pt x="1826768" y="217043"/>
                    <a:pt x="1772539" y="201930"/>
                    <a:pt x="1716913" y="201930"/>
                  </a:cubicBezTo>
                  <a:cubicBezTo>
                    <a:pt x="1700657" y="201930"/>
                    <a:pt x="1684401" y="203200"/>
                    <a:pt x="1668145" y="205867"/>
                  </a:cubicBezTo>
                  <a:cubicBezTo>
                    <a:pt x="1651762" y="208534"/>
                    <a:pt x="1635379" y="211836"/>
                    <a:pt x="1616456" y="215392"/>
                  </a:cubicBezTo>
                  <a:lnTo>
                    <a:pt x="1593977" y="178435"/>
                  </a:lnTo>
                  <a:cubicBezTo>
                    <a:pt x="1529842" y="73533"/>
                    <a:pt x="1413383" y="0"/>
                    <a:pt x="1278763" y="0"/>
                  </a:cubicBezTo>
                  <a:close/>
                </a:path>
              </a:pathLst>
            </a:custGeom>
            <a:solidFill>
              <a:srgbClr val="F2B90D"/>
            </a:solidFill>
          </p:spPr>
          <p:txBody>
            <a:bodyPr/>
            <a:lstStyle/>
            <a:p>
              <a:endParaRPr lang="fi-FI"/>
            </a:p>
          </p:txBody>
        </p:sp>
        <p:sp>
          <p:nvSpPr>
            <p:cNvPr id="23" name="Freeform 23"/>
            <p:cNvSpPr/>
            <p:nvPr/>
          </p:nvSpPr>
          <p:spPr>
            <a:xfrm>
              <a:off x="63500" y="1305941"/>
              <a:ext cx="1896237" cy="2020443"/>
            </a:xfrm>
            <a:custGeom>
              <a:avLst/>
              <a:gdLst/>
              <a:ahLst/>
              <a:cxnLst/>
              <a:rect l="l" t="t" r="r" b="b"/>
              <a:pathLst>
                <a:path w="1896237" h="2020443">
                  <a:moveTo>
                    <a:pt x="934212" y="180975"/>
                  </a:moveTo>
                  <a:lnTo>
                    <a:pt x="934212" y="180975"/>
                  </a:lnTo>
                  <a:lnTo>
                    <a:pt x="934212" y="180975"/>
                  </a:lnTo>
                  <a:cubicBezTo>
                    <a:pt x="934212" y="180975"/>
                    <a:pt x="934212" y="180975"/>
                    <a:pt x="934212" y="180975"/>
                  </a:cubicBezTo>
                  <a:close/>
                  <a:moveTo>
                    <a:pt x="1300226" y="0"/>
                  </a:moveTo>
                  <a:cubicBezTo>
                    <a:pt x="1263142" y="0"/>
                    <a:pt x="1224661" y="5334"/>
                    <a:pt x="1185545" y="16637"/>
                  </a:cubicBezTo>
                  <a:cubicBezTo>
                    <a:pt x="1112647" y="37846"/>
                    <a:pt x="1048258" y="74803"/>
                    <a:pt x="992251" y="125857"/>
                  </a:cubicBezTo>
                  <a:lnTo>
                    <a:pt x="992251" y="125857"/>
                  </a:lnTo>
                  <a:cubicBezTo>
                    <a:pt x="983361" y="133985"/>
                    <a:pt x="974598" y="142240"/>
                    <a:pt x="966089" y="150241"/>
                  </a:cubicBezTo>
                  <a:lnTo>
                    <a:pt x="945007" y="170434"/>
                  </a:lnTo>
                  <a:cubicBezTo>
                    <a:pt x="941324" y="173990"/>
                    <a:pt x="937641" y="177419"/>
                    <a:pt x="934085" y="180848"/>
                  </a:cubicBezTo>
                  <a:lnTo>
                    <a:pt x="898779" y="173863"/>
                  </a:lnTo>
                  <a:cubicBezTo>
                    <a:pt x="865505" y="167132"/>
                    <a:pt x="832358" y="160401"/>
                    <a:pt x="798703" y="156464"/>
                  </a:cubicBezTo>
                  <a:cubicBezTo>
                    <a:pt x="789305" y="155321"/>
                    <a:pt x="779907" y="154813"/>
                    <a:pt x="770636" y="154813"/>
                  </a:cubicBezTo>
                  <a:cubicBezTo>
                    <a:pt x="725170" y="154813"/>
                    <a:pt x="681863" y="167386"/>
                    <a:pt x="640969" y="186436"/>
                  </a:cubicBezTo>
                  <a:lnTo>
                    <a:pt x="640969" y="186436"/>
                  </a:lnTo>
                  <a:cubicBezTo>
                    <a:pt x="610235" y="200787"/>
                    <a:pt x="586105" y="221869"/>
                    <a:pt x="564896" y="242951"/>
                  </a:cubicBezTo>
                  <a:lnTo>
                    <a:pt x="545084" y="263271"/>
                  </a:lnTo>
                  <a:cubicBezTo>
                    <a:pt x="542290" y="266192"/>
                    <a:pt x="539496" y="269113"/>
                    <a:pt x="536702" y="272034"/>
                  </a:cubicBezTo>
                  <a:cubicBezTo>
                    <a:pt x="533019" y="270129"/>
                    <a:pt x="529336" y="268224"/>
                    <a:pt x="525653" y="266319"/>
                  </a:cubicBezTo>
                  <a:lnTo>
                    <a:pt x="473456" y="241554"/>
                  </a:lnTo>
                  <a:lnTo>
                    <a:pt x="473456" y="241554"/>
                  </a:lnTo>
                  <a:cubicBezTo>
                    <a:pt x="443103" y="229616"/>
                    <a:pt x="412623" y="223647"/>
                    <a:pt x="382524" y="223647"/>
                  </a:cubicBezTo>
                  <a:cubicBezTo>
                    <a:pt x="343662" y="223647"/>
                    <a:pt x="305308" y="233426"/>
                    <a:pt x="267970" y="252857"/>
                  </a:cubicBezTo>
                  <a:cubicBezTo>
                    <a:pt x="174498" y="301371"/>
                    <a:pt x="134620" y="395986"/>
                    <a:pt x="167005" y="495681"/>
                  </a:cubicBezTo>
                  <a:cubicBezTo>
                    <a:pt x="174625" y="519176"/>
                    <a:pt x="185547" y="541655"/>
                    <a:pt x="197739" y="562102"/>
                  </a:cubicBezTo>
                  <a:cubicBezTo>
                    <a:pt x="204470" y="573532"/>
                    <a:pt x="211328" y="584708"/>
                    <a:pt x="218186" y="596011"/>
                  </a:cubicBezTo>
                  <a:lnTo>
                    <a:pt x="250825" y="648589"/>
                  </a:lnTo>
                  <a:cubicBezTo>
                    <a:pt x="261747" y="665988"/>
                    <a:pt x="272542" y="683387"/>
                    <a:pt x="283210" y="700786"/>
                  </a:cubicBezTo>
                  <a:lnTo>
                    <a:pt x="301117" y="689864"/>
                  </a:lnTo>
                  <a:lnTo>
                    <a:pt x="284988" y="703707"/>
                  </a:lnTo>
                  <a:lnTo>
                    <a:pt x="288417" y="710438"/>
                  </a:lnTo>
                  <a:lnTo>
                    <a:pt x="289941" y="713486"/>
                  </a:lnTo>
                  <a:lnTo>
                    <a:pt x="290830" y="715391"/>
                  </a:lnTo>
                  <a:lnTo>
                    <a:pt x="287147" y="718312"/>
                  </a:lnTo>
                  <a:lnTo>
                    <a:pt x="276733" y="726313"/>
                  </a:lnTo>
                  <a:lnTo>
                    <a:pt x="276733" y="726313"/>
                  </a:lnTo>
                  <a:cubicBezTo>
                    <a:pt x="207645" y="777367"/>
                    <a:pt x="150368" y="839216"/>
                    <a:pt x="107950" y="915162"/>
                  </a:cubicBezTo>
                  <a:lnTo>
                    <a:pt x="107950" y="915162"/>
                  </a:lnTo>
                  <a:cubicBezTo>
                    <a:pt x="23495" y="1066419"/>
                    <a:pt x="0" y="1226058"/>
                    <a:pt x="46990" y="1393063"/>
                  </a:cubicBezTo>
                  <a:cubicBezTo>
                    <a:pt x="57023" y="1428750"/>
                    <a:pt x="72517" y="1464056"/>
                    <a:pt x="92329" y="1495425"/>
                  </a:cubicBezTo>
                  <a:cubicBezTo>
                    <a:pt x="134239" y="1561592"/>
                    <a:pt x="191516" y="1598041"/>
                    <a:pt x="255778" y="1598041"/>
                  </a:cubicBezTo>
                  <a:cubicBezTo>
                    <a:pt x="278384" y="1598041"/>
                    <a:pt x="301752" y="1593596"/>
                    <a:pt x="325755" y="1584325"/>
                  </a:cubicBezTo>
                  <a:lnTo>
                    <a:pt x="327025" y="1583817"/>
                  </a:lnTo>
                  <a:lnTo>
                    <a:pt x="329057" y="1583309"/>
                  </a:lnTo>
                  <a:lnTo>
                    <a:pt x="330073" y="1587373"/>
                  </a:lnTo>
                  <a:cubicBezTo>
                    <a:pt x="334137" y="1602867"/>
                    <a:pt x="338201" y="1618234"/>
                    <a:pt x="343027" y="1633347"/>
                  </a:cubicBezTo>
                  <a:lnTo>
                    <a:pt x="362966" y="1626997"/>
                  </a:lnTo>
                  <a:lnTo>
                    <a:pt x="343535" y="1635125"/>
                  </a:lnTo>
                  <a:lnTo>
                    <a:pt x="344678" y="1638681"/>
                  </a:lnTo>
                  <a:cubicBezTo>
                    <a:pt x="396367" y="1793494"/>
                    <a:pt x="529336" y="1886712"/>
                    <a:pt x="680212" y="1886712"/>
                  </a:cubicBezTo>
                  <a:cubicBezTo>
                    <a:pt x="720598" y="1886712"/>
                    <a:pt x="762254" y="1880108"/>
                    <a:pt x="803910" y="1866138"/>
                  </a:cubicBezTo>
                  <a:cubicBezTo>
                    <a:pt x="852551" y="1849882"/>
                    <a:pt x="897001" y="1825625"/>
                    <a:pt x="936879" y="1792732"/>
                  </a:cubicBezTo>
                  <a:lnTo>
                    <a:pt x="923544" y="1776603"/>
                  </a:lnTo>
                  <a:lnTo>
                    <a:pt x="939546" y="1790573"/>
                  </a:lnTo>
                  <a:lnTo>
                    <a:pt x="946023" y="1786128"/>
                  </a:lnTo>
                  <a:lnTo>
                    <a:pt x="948944" y="1784223"/>
                  </a:lnTo>
                  <a:lnTo>
                    <a:pt x="950087" y="1783461"/>
                  </a:lnTo>
                  <a:lnTo>
                    <a:pt x="967486" y="1810766"/>
                  </a:lnTo>
                  <a:lnTo>
                    <a:pt x="967486" y="1810766"/>
                  </a:lnTo>
                  <a:cubicBezTo>
                    <a:pt x="1012190" y="1873885"/>
                    <a:pt x="1064006" y="1930654"/>
                    <a:pt x="1135126" y="1971040"/>
                  </a:cubicBezTo>
                  <a:lnTo>
                    <a:pt x="1161796" y="1984883"/>
                  </a:lnTo>
                  <a:cubicBezTo>
                    <a:pt x="1213612" y="2009267"/>
                    <a:pt x="1267206" y="2020443"/>
                    <a:pt x="1319530" y="2020443"/>
                  </a:cubicBezTo>
                  <a:cubicBezTo>
                    <a:pt x="1469644" y="2020443"/>
                    <a:pt x="1609725" y="1929003"/>
                    <a:pt x="1671574" y="1797558"/>
                  </a:cubicBezTo>
                  <a:lnTo>
                    <a:pt x="1671574" y="1797558"/>
                  </a:lnTo>
                  <a:cubicBezTo>
                    <a:pt x="1675384" y="1789557"/>
                    <a:pt x="1679067" y="1781556"/>
                    <a:pt x="1682496" y="1773809"/>
                  </a:cubicBezTo>
                  <a:lnTo>
                    <a:pt x="1691259" y="1754505"/>
                  </a:lnTo>
                  <a:cubicBezTo>
                    <a:pt x="1692656" y="1751330"/>
                    <a:pt x="1694180" y="1748155"/>
                    <a:pt x="1695450" y="1745107"/>
                  </a:cubicBezTo>
                  <a:lnTo>
                    <a:pt x="1695450" y="1745107"/>
                  </a:lnTo>
                  <a:lnTo>
                    <a:pt x="1713992" y="1736598"/>
                  </a:lnTo>
                  <a:cubicBezTo>
                    <a:pt x="1732153" y="1728343"/>
                    <a:pt x="1750060" y="1720215"/>
                    <a:pt x="1767205" y="1710563"/>
                  </a:cubicBezTo>
                  <a:lnTo>
                    <a:pt x="1767205" y="1710563"/>
                  </a:lnTo>
                  <a:cubicBezTo>
                    <a:pt x="1791843" y="1696720"/>
                    <a:pt x="1815592" y="1680972"/>
                    <a:pt x="1838071" y="1664208"/>
                  </a:cubicBezTo>
                  <a:lnTo>
                    <a:pt x="1838071" y="1664208"/>
                  </a:lnTo>
                  <a:cubicBezTo>
                    <a:pt x="1858264" y="1649222"/>
                    <a:pt x="1877441" y="1633347"/>
                    <a:pt x="1895602" y="1616710"/>
                  </a:cubicBezTo>
                  <a:lnTo>
                    <a:pt x="1895602" y="1616710"/>
                  </a:lnTo>
                  <a:lnTo>
                    <a:pt x="1895602" y="1558417"/>
                  </a:lnTo>
                  <a:lnTo>
                    <a:pt x="1895602" y="1558417"/>
                  </a:lnTo>
                  <a:cubicBezTo>
                    <a:pt x="1870329" y="1584325"/>
                    <a:pt x="1842897" y="1608455"/>
                    <a:pt x="1813052" y="1630680"/>
                  </a:cubicBezTo>
                  <a:lnTo>
                    <a:pt x="1813052" y="1630680"/>
                  </a:lnTo>
                  <a:cubicBezTo>
                    <a:pt x="1791843" y="1646555"/>
                    <a:pt x="1769618" y="1661160"/>
                    <a:pt x="1746758" y="1673987"/>
                  </a:cubicBezTo>
                  <a:lnTo>
                    <a:pt x="1696720" y="1698371"/>
                  </a:lnTo>
                  <a:cubicBezTo>
                    <a:pt x="1688465" y="1702181"/>
                    <a:pt x="1679702" y="1706118"/>
                    <a:pt x="1670685" y="1710309"/>
                  </a:cubicBezTo>
                  <a:lnTo>
                    <a:pt x="1663700" y="1713611"/>
                  </a:lnTo>
                  <a:lnTo>
                    <a:pt x="1658112" y="1725930"/>
                  </a:lnTo>
                  <a:lnTo>
                    <a:pt x="1653032" y="1737360"/>
                  </a:lnTo>
                  <a:cubicBezTo>
                    <a:pt x="1650238" y="1743583"/>
                    <a:pt x="1647317" y="1750060"/>
                    <a:pt x="1644396" y="1756537"/>
                  </a:cubicBezTo>
                  <a:lnTo>
                    <a:pt x="1633728" y="1779778"/>
                  </a:lnTo>
                  <a:lnTo>
                    <a:pt x="1633728" y="1779778"/>
                  </a:lnTo>
                  <a:cubicBezTo>
                    <a:pt x="1578356" y="1897507"/>
                    <a:pt x="1453007" y="1978533"/>
                    <a:pt x="1319530" y="1978533"/>
                  </a:cubicBezTo>
                  <a:cubicBezTo>
                    <a:pt x="1273048" y="1978533"/>
                    <a:pt x="1225550" y="1968627"/>
                    <a:pt x="1179576" y="1947037"/>
                  </a:cubicBezTo>
                  <a:cubicBezTo>
                    <a:pt x="1171575" y="1943227"/>
                    <a:pt x="1163701" y="1939163"/>
                    <a:pt x="1155827" y="1934718"/>
                  </a:cubicBezTo>
                  <a:cubicBezTo>
                    <a:pt x="1092073" y="1898396"/>
                    <a:pt x="1044448" y="1846961"/>
                    <a:pt x="1001776" y="1786636"/>
                  </a:cubicBezTo>
                  <a:lnTo>
                    <a:pt x="984631" y="1759585"/>
                  </a:lnTo>
                  <a:cubicBezTo>
                    <a:pt x="981583" y="1754505"/>
                    <a:pt x="978408" y="1749171"/>
                    <a:pt x="974852" y="1743456"/>
                  </a:cubicBezTo>
                  <a:lnTo>
                    <a:pt x="963549" y="1725168"/>
                  </a:lnTo>
                  <a:lnTo>
                    <a:pt x="945642" y="1736978"/>
                  </a:lnTo>
                  <a:lnTo>
                    <a:pt x="941451" y="1739773"/>
                  </a:lnTo>
                  <a:lnTo>
                    <a:pt x="930148" y="1746758"/>
                  </a:lnTo>
                  <a:lnTo>
                    <a:pt x="923290" y="1751203"/>
                  </a:lnTo>
                  <a:lnTo>
                    <a:pt x="919099" y="1753997"/>
                  </a:lnTo>
                  <a:lnTo>
                    <a:pt x="910590" y="1760474"/>
                  </a:lnTo>
                  <a:lnTo>
                    <a:pt x="910590" y="1760474"/>
                  </a:lnTo>
                  <a:cubicBezTo>
                    <a:pt x="874776" y="1789938"/>
                    <a:pt x="834898" y="1811781"/>
                    <a:pt x="790956" y="1826514"/>
                  </a:cubicBezTo>
                  <a:lnTo>
                    <a:pt x="790956" y="1826514"/>
                  </a:lnTo>
                  <a:cubicBezTo>
                    <a:pt x="753618" y="1838959"/>
                    <a:pt x="716534" y="1844928"/>
                    <a:pt x="680593" y="1844928"/>
                  </a:cubicBezTo>
                  <a:cubicBezTo>
                    <a:pt x="547243" y="1844928"/>
                    <a:pt x="430657" y="1762633"/>
                    <a:pt x="384810" y="1625599"/>
                  </a:cubicBezTo>
                  <a:cubicBezTo>
                    <a:pt x="384302" y="1623948"/>
                    <a:pt x="383794" y="1622424"/>
                    <a:pt x="383286" y="1620773"/>
                  </a:cubicBezTo>
                  <a:lnTo>
                    <a:pt x="370967" y="1576831"/>
                  </a:lnTo>
                  <a:cubicBezTo>
                    <a:pt x="369062" y="1569465"/>
                    <a:pt x="367030" y="1561718"/>
                    <a:pt x="364744" y="1553717"/>
                  </a:cubicBezTo>
                  <a:lnTo>
                    <a:pt x="359537" y="1534794"/>
                  </a:lnTo>
                  <a:lnTo>
                    <a:pt x="337185" y="1539493"/>
                  </a:lnTo>
                  <a:lnTo>
                    <a:pt x="328549" y="1541017"/>
                  </a:lnTo>
                  <a:lnTo>
                    <a:pt x="322707" y="1542160"/>
                  </a:lnTo>
                  <a:lnTo>
                    <a:pt x="319024" y="1542922"/>
                  </a:lnTo>
                  <a:lnTo>
                    <a:pt x="310896" y="1545589"/>
                  </a:lnTo>
                  <a:lnTo>
                    <a:pt x="310896" y="1545589"/>
                  </a:lnTo>
                  <a:cubicBezTo>
                    <a:pt x="292227" y="1552828"/>
                    <a:pt x="273939" y="1556511"/>
                    <a:pt x="256159" y="1556511"/>
                  </a:cubicBezTo>
                  <a:cubicBezTo>
                    <a:pt x="207391" y="1556511"/>
                    <a:pt x="163068" y="1529079"/>
                    <a:pt x="128016" y="1473453"/>
                  </a:cubicBezTo>
                  <a:lnTo>
                    <a:pt x="128016" y="1473453"/>
                  </a:lnTo>
                  <a:cubicBezTo>
                    <a:pt x="110490" y="1445767"/>
                    <a:pt x="96520" y="1414017"/>
                    <a:pt x="87630" y="1382140"/>
                  </a:cubicBezTo>
                  <a:lnTo>
                    <a:pt x="87630" y="1382140"/>
                  </a:lnTo>
                  <a:cubicBezTo>
                    <a:pt x="43942" y="1226692"/>
                    <a:pt x="65405" y="1078356"/>
                    <a:pt x="144907" y="936116"/>
                  </a:cubicBezTo>
                  <a:cubicBezTo>
                    <a:pt x="184150" y="865885"/>
                    <a:pt x="237236" y="808354"/>
                    <a:pt x="302006" y="760475"/>
                  </a:cubicBezTo>
                  <a:lnTo>
                    <a:pt x="289560" y="743584"/>
                  </a:lnTo>
                  <a:lnTo>
                    <a:pt x="307975" y="756030"/>
                  </a:lnTo>
                  <a:lnTo>
                    <a:pt x="320040" y="746378"/>
                  </a:lnTo>
                  <a:cubicBezTo>
                    <a:pt x="323215" y="743838"/>
                    <a:pt x="326517" y="741298"/>
                    <a:pt x="330073" y="738377"/>
                  </a:cubicBezTo>
                  <a:lnTo>
                    <a:pt x="343408" y="727836"/>
                  </a:lnTo>
                  <a:lnTo>
                    <a:pt x="334264" y="709421"/>
                  </a:lnTo>
                  <a:lnTo>
                    <a:pt x="329565" y="699388"/>
                  </a:lnTo>
                  <a:lnTo>
                    <a:pt x="326136" y="692276"/>
                  </a:lnTo>
                  <a:lnTo>
                    <a:pt x="324104" y="688085"/>
                  </a:lnTo>
                  <a:lnTo>
                    <a:pt x="319151" y="679449"/>
                  </a:lnTo>
                  <a:lnTo>
                    <a:pt x="319151" y="679449"/>
                  </a:lnTo>
                  <a:cubicBezTo>
                    <a:pt x="308356" y="661796"/>
                    <a:pt x="297434" y="644270"/>
                    <a:pt x="286512" y="626871"/>
                  </a:cubicBezTo>
                  <a:lnTo>
                    <a:pt x="254127" y="574674"/>
                  </a:lnTo>
                  <a:cubicBezTo>
                    <a:pt x="247396" y="563625"/>
                    <a:pt x="240665" y="552449"/>
                    <a:pt x="234061" y="541400"/>
                  </a:cubicBezTo>
                  <a:lnTo>
                    <a:pt x="207137" y="483234"/>
                  </a:lnTo>
                  <a:lnTo>
                    <a:pt x="207137" y="483234"/>
                  </a:lnTo>
                  <a:cubicBezTo>
                    <a:pt x="181229" y="403478"/>
                    <a:pt x="211836" y="329818"/>
                    <a:pt x="287528" y="290575"/>
                  </a:cubicBezTo>
                  <a:lnTo>
                    <a:pt x="287528" y="290575"/>
                  </a:lnTo>
                  <a:cubicBezTo>
                    <a:pt x="319024" y="274192"/>
                    <a:pt x="350774" y="266064"/>
                    <a:pt x="382778" y="266064"/>
                  </a:cubicBezTo>
                  <a:cubicBezTo>
                    <a:pt x="407797" y="266064"/>
                    <a:pt x="433070" y="271017"/>
                    <a:pt x="458470" y="281050"/>
                  </a:cubicBezTo>
                  <a:lnTo>
                    <a:pt x="506730" y="304037"/>
                  </a:lnTo>
                  <a:cubicBezTo>
                    <a:pt x="514731" y="308228"/>
                    <a:pt x="523240" y="312546"/>
                    <a:pt x="532003" y="316991"/>
                  </a:cubicBezTo>
                  <a:lnTo>
                    <a:pt x="545465" y="323595"/>
                  </a:lnTo>
                  <a:lnTo>
                    <a:pt x="556133" y="313054"/>
                  </a:lnTo>
                  <a:cubicBezTo>
                    <a:pt x="562864" y="306450"/>
                    <a:pt x="569341" y="299592"/>
                    <a:pt x="575818" y="292988"/>
                  </a:cubicBezTo>
                  <a:lnTo>
                    <a:pt x="594995" y="273303"/>
                  </a:lnTo>
                  <a:cubicBezTo>
                    <a:pt x="615061" y="253364"/>
                    <a:pt x="635000" y="236346"/>
                    <a:pt x="659130" y="225170"/>
                  </a:cubicBezTo>
                  <a:cubicBezTo>
                    <a:pt x="696214" y="207898"/>
                    <a:pt x="733425" y="197484"/>
                    <a:pt x="771144" y="197484"/>
                  </a:cubicBezTo>
                  <a:cubicBezTo>
                    <a:pt x="778891" y="197484"/>
                    <a:pt x="786511" y="197865"/>
                    <a:pt x="794385" y="198881"/>
                  </a:cubicBezTo>
                  <a:lnTo>
                    <a:pt x="890905" y="215645"/>
                  </a:lnTo>
                  <a:cubicBezTo>
                    <a:pt x="906018" y="218693"/>
                    <a:pt x="921385" y="221868"/>
                    <a:pt x="937387" y="224789"/>
                  </a:cubicBezTo>
                  <a:lnTo>
                    <a:pt x="947928" y="226694"/>
                  </a:lnTo>
                  <a:lnTo>
                    <a:pt x="955675" y="219328"/>
                  </a:lnTo>
                  <a:cubicBezTo>
                    <a:pt x="961771" y="213486"/>
                    <a:pt x="968121" y="207517"/>
                    <a:pt x="974598" y="201294"/>
                  </a:cubicBezTo>
                  <a:lnTo>
                    <a:pt x="995553" y="181355"/>
                  </a:lnTo>
                  <a:cubicBezTo>
                    <a:pt x="1003935" y="173354"/>
                    <a:pt x="1012444" y="165353"/>
                    <a:pt x="1021080" y="157479"/>
                  </a:cubicBezTo>
                  <a:cubicBezTo>
                    <a:pt x="1072515" y="110489"/>
                    <a:pt x="1131443" y="76834"/>
                    <a:pt x="1197864" y="57530"/>
                  </a:cubicBezTo>
                  <a:lnTo>
                    <a:pt x="1197864" y="57530"/>
                  </a:lnTo>
                  <a:cubicBezTo>
                    <a:pt x="1232916" y="47243"/>
                    <a:pt x="1267333" y="42544"/>
                    <a:pt x="1300607" y="42544"/>
                  </a:cubicBezTo>
                  <a:cubicBezTo>
                    <a:pt x="1427607" y="42544"/>
                    <a:pt x="1537462" y="111886"/>
                    <a:pt x="1598041" y="210946"/>
                  </a:cubicBezTo>
                  <a:lnTo>
                    <a:pt x="1598041" y="210946"/>
                  </a:lnTo>
                  <a:cubicBezTo>
                    <a:pt x="1604264" y="221233"/>
                    <a:pt x="1610614" y="231520"/>
                    <a:pt x="1616964" y="241934"/>
                  </a:cubicBezTo>
                  <a:lnTo>
                    <a:pt x="1628013" y="260095"/>
                  </a:lnTo>
                  <a:lnTo>
                    <a:pt x="1648333" y="256285"/>
                  </a:lnTo>
                  <a:lnTo>
                    <a:pt x="1665224" y="253110"/>
                  </a:lnTo>
                  <a:lnTo>
                    <a:pt x="1681480" y="250062"/>
                  </a:lnTo>
                  <a:lnTo>
                    <a:pt x="1693418" y="248030"/>
                  </a:lnTo>
                  <a:lnTo>
                    <a:pt x="1693418" y="248030"/>
                  </a:lnTo>
                  <a:cubicBezTo>
                    <a:pt x="1708531" y="245617"/>
                    <a:pt x="1723771" y="244347"/>
                    <a:pt x="1738884" y="244347"/>
                  </a:cubicBezTo>
                  <a:cubicBezTo>
                    <a:pt x="1794891" y="244347"/>
                    <a:pt x="1849501" y="260857"/>
                    <a:pt x="1896237" y="290321"/>
                  </a:cubicBezTo>
                  <a:lnTo>
                    <a:pt x="1896237" y="290321"/>
                  </a:lnTo>
                  <a:lnTo>
                    <a:pt x="1896237" y="241934"/>
                  </a:lnTo>
                  <a:lnTo>
                    <a:pt x="1896237" y="241934"/>
                  </a:lnTo>
                  <a:cubicBezTo>
                    <a:pt x="1848231" y="216534"/>
                    <a:pt x="1794129" y="202437"/>
                    <a:pt x="1738884" y="202437"/>
                  </a:cubicBezTo>
                  <a:cubicBezTo>
                    <a:pt x="1721612" y="202437"/>
                    <a:pt x="1704086" y="203834"/>
                    <a:pt x="1686687" y="206628"/>
                  </a:cubicBezTo>
                  <a:lnTo>
                    <a:pt x="1689989" y="227329"/>
                  </a:lnTo>
                  <a:lnTo>
                    <a:pt x="1680337" y="207644"/>
                  </a:lnTo>
                  <a:lnTo>
                    <a:pt x="1667637" y="209930"/>
                  </a:lnTo>
                  <a:lnTo>
                    <a:pt x="1662557" y="210819"/>
                  </a:lnTo>
                  <a:lnTo>
                    <a:pt x="1652016" y="212851"/>
                  </a:lnTo>
                  <a:cubicBezTo>
                    <a:pt x="1650873" y="213105"/>
                    <a:pt x="1649857" y="213232"/>
                    <a:pt x="1648714" y="213486"/>
                  </a:cubicBezTo>
                  <a:lnTo>
                    <a:pt x="1633729" y="188975"/>
                  </a:lnTo>
                  <a:cubicBezTo>
                    <a:pt x="1566038" y="78231"/>
                    <a:pt x="1442848" y="507"/>
                    <a:pt x="1300608" y="507"/>
                  </a:cubicBezTo>
                  <a:close/>
                </a:path>
              </a:pathLst>
            </a:custGeom>
            <a:solidFill>
              <a:srgbClr val="FFFFFF"/>
            </a:solidFill>
          </p:spPr>
          <p:txBody>
            <a:bodyPr/>
            <a:lstStyle/>
            <a:p>
              <a:endParaRPr lang="fi-FI"/>
            </a:p>
          </p:txBody>
        </p:sp>
        <p:sp>
          <p:nvSpPr>
            <p:cNvPr id="24" name="Freeform 24"/>
            <p:cNvSpPr/>
            <p:nvPr/>
          </p:nvSpPr>
          <p:spPr>
            <a:xfrm>
              <a:off x="1125601" y="2397760"/>
              <a:ext cx="172593" cy="165989"/>
            </a:xfrm>
            <a:custGeom>
              <a:avLst/>
              <a:gdLst/>
              <a:ahLst/>
              <a:cxnLst/>
              <a:rect l="l" t="t" r="r" b="b"/>
              <a:pathLst>
                <a:path w="172593" h="165989">
                  <a:moveTo>
                    <a:pt x="47117" y="3302"/>
                  </a:moveTo>
                  <a:cubicBezTo>
                    <a:pt x="81280" y="0"/>
                    <a:pt x="109093" y="8255"/>
                    <a:pt x="134620" y="20066"/>
                  </a:cubicBezTo>
                  <a:lnTo>
                    <a:pt x="146558" y="29845"/>
                  </a:lnTo>
                  <a:cubicBezTo>
                    <a:pt x="156464" y="45339"/>
                    <a:pt x="162814" y="55118"/>
                    <a:pt x="165735" y="65659"/>
                  </a:cubicBezTo>
                  <a:cubicBezTo>
                    <a:pt x="172593" y="89789"/>
                    <a:pt x="162941" y="112268"/>
                    <a:pt x="137414" y="131826"/>
                  </a:cubicBezTo>
                  <a:lnTo>
                    <a:pt x="102489" y="156337"/>
                  </a:lnTo>
                  <a:cubicBezTo>
                    <a:pt x="93091" y="162687"/>
                    <a:pt x="83312" y="165989"/>
                    <a:pt x="72644" y="160528"/>
                  </a:cubicBezTo>
                  <a:cubicBezTo>
                    <a:pt x="64516" y="156464"/>
                    <a:pt x="49657" y="162560"/>
                    <a:pt x="44577" y="153035"/>
                  </a:cubicBezTo>
                  <a:cubicBezTo>
                    <a:pt x="28321" y="151892"/>
                    <a:pt x="25146" y="140462"/>
                    <a:pt x="15875" y="133604"/>
                  </a:cubicBezTo>
                  <a:cubicBezTo>
                    <a:pt x="0" y="121920"/>
                    <a:pt x="762" y="109093"/>
                    <a:pt x="4064" y="91948"/>
                  </a:cubicBezTo>
                  <a:cubicBezTo>
                    <a:pt x="10160" y="60325"/>
                    <a:pt x="28067" y="32004"/>
                    <a:pt x="47117" y="3175"/>
                  </a:cubicBezTo>
                </a:path>
              </a:pathLst>
            </a:custGeom>
            <a:solidFill>
              <a:srgbClr val="FFFFFF"/>
            </a:solidFill>
          </p:spPr>
          <p:txBody>
            <a:bodyPr/>
            <a:lstStyle/>
            <a:p>
              <a:endParaRPr lang="fi-FI"/>
            </a:p>
          </p:txBody>
        </p:sp>
        <p:sp>
          <p:nvSpPr>
            <p:cNvPr id="25" name="Freeform 25"/>
            <p:cNvSpPr/>
            <p:nvPr/>
          </p:nvSpPr>
          <p:spPr>
            <a:xfrm>
              <a:off x="755523" y="2165096"/>
              <a:ext cx="143891" cy="142875"/>
            </a:xfrm>
            <a:custGeom>
              <a:avLst/>
              <a:gdLst/>
              <a:ahLst/>
              <a:cxnLst/>
              <a:rect l="l" t="t" r="r" b="b"/>
              <a:pathLst>
                <a:path w="143891" h="142875">
                  <a:moveTo>
                    <a:pt x="105410" y="132715"/>
                  </a:moveTo>
                  <a:cubicBezTo>
                    <a:pt x="86106" y="142875"/>
                    <a:pt x="64643" y="140716"/>
                    <a:pt x="43561" y="138811"/>
                  </a:cubicBezTo>
                  <a:cubicBezTo>
                    <a:pt x="15875" y="136271"/>
                    <a:pt x="0" y="110871"/>
                    <a:pt x="5461" y="79375"/>
                  </a:cubicBezTo>
                  <a:cubicBezTo>
                    <a:pt x="10287" y="52070"/>
                    <a:pt x="24130" y="33274"/>
                    <a:pt x="41529" y="18288"/>
                  </a:cubicBezTo>
                  <a:lnTo>
                    <a:pt x="49149" y="12954"/>
                  </a:lnTo>
                  <a:cubicBezTo>
                    <a:pt x="60579" y="16002"/>
                    <a:pt x="65405" y="12065"/>
                    <a:pt x="70104" y="7874"/>
                  </a:cubicBezTo>
                  <a:cubicBezTo>
                    <a:pt x="78867" y="0"/>
                    <a:pt x="89281" y="2032"/>
                    <a:pt x="99314" y="9144"/>
                  </a:cubicBezTo>
                  <a:lnTo>
                    <a:pt x="134366" y="38989"/>
                  </a:lnTo>
                  <a:cubicBezTo>
                    <a:pt x="138430" y="43053"/>
                    <a:pt x="142875" y="51943"/>
                    <a:pt x="142494" y="57023"/>
                  </a:cubicBezTo>
                  <a:cubicBezTo>
                    <a:pt x="141224" y="73660"/>
                    <a:pt x="143891" y="93472"/>
                    <a:pt x="134620" y="105283"/>
                  </a:cubicBezTo>
                  <a:cubicBezTo>
                    <a:pt x="126111" y="116078"/>
                    <a:pt x="120777" y="132715"/>
                    <a:pt x="105283" y="132715"/>
                  </a:cubicBezTo>
                </a:path>
              </a:pathLst>
            </a:custGeom>
            <a:solidFill>
              <a:srgbClr val="FFFFFF"/>
            </a:solidFill>
          </p:spPr>
          <p:txBody>
            <a:bodyPr/>
            <a:lstStyle/>
            <a:p>
              <a:endParaRPr lang="fi-FI"/>
            </a:p>
          </p:txBody>
        </p:sp>
        <p:sp>
          <p:nvSpPr>
            <p:cNvPr id="26" name="Freeform 26"/>
            <p:cNvSpPr/>
            <p:nvPr/>
          </p:nvSpPr>
          <p:spPr>
            <a:xfrm>
              <a:off x="1017524" y="2063623"/>
              <a:ext cx="160147" cy="151257"/>
            </a:xfrm>
            <a:custGeom>
              <a:avLst/>
              <a:gdLst/>
              <a:ahLst/>
              <a:cxnLst/>
              <a:rect l="l" t="t" r="r" b="b"/>
              <a:pathLst>
                <a:path w="160147" h="151257">
                  <a:moveTo>
                    <a:pt x="33909" y="18034"/>
                  </a:moveTo>
                  <a:cubicBezTo>
                    <a:pt x="53086" y="0"/>
                    <a:pt x="77851" y="9271"/>
                    <a:pt x="101727" y="15113"/>
                  </a:cubicBezTo>
                  <a:cubicBezTo>
                    <a:pt x="129667" y="21971"/>
                    <a:pt x="160147" y="66421"/>
                    <a:pt x="158242" y="95123"/>
                  </a:cubicBezTo>
                  <a:cubicBezTo>
                    <a:pt x="156591" y="120269"/>
                    <a:pt x="137922" y="140843"/>
                    <a:pt x="108077" y="145923"/>
                  </a:cubicBezTo>
                  <a:cubicBezTo>
                    <a:pt x="85725" y="149733"/>
                    <a:pt x="62865" y="151257"/>
                    <a:pt x="42672" y="135636"/>
                  </a:cubicBezTo>
                  <a:lnTo>
                    <a:pt x="7620" y="113411"/>
                  </a:lnTo>
                  <a:cubicBezTo>
                    <a:pt x="1143" y="109474"/>
                    <a:pt x="0" y="103759"/>
                    <a:pt x="2032" y="97155"/>
                  </a:cubicBezTo>
                  <a:lnTo>
                    <a:pt x="7112" y="81280"/>
                  </a:lnTo>
                  <a:cubicBezTo>
                    <a:pt x="17653" y="55880"/>
                    <a:pt x="25400" y="38227"/>
                    <a:pt x="34036" y="18034"/>
                  </a:cubicBezTo>
                </a:path>
              </a:pathLst>
            </a:custGeom>
            <a:solidFill>
              <a:srgbClr val="FFFFFF"/>
            </a:solidFill>
          </p:spPr>
          <p:txBody>
            <a:bodyPr/>
            <a:lstStyle/>
            <a:p>
              <a:endParaRPr lang="fi-FI"/>
            </a:p>
          </p:txBody>
        </p:sp>
      </p:grpSp>
      <p:sp>
        <p:nvSpPr>
          <p:cNvPr id="27" name="Freeform 27"/>
          <p:cNvSpPr/>
          <p:nvPr/>
        </p:nvSpPr>
        <p:spPr>
          <a:xfrm>
            <a:off x="16298375" y="7513070"/>
            <a:ext cx="1989618" cy="2773930"/>
          </a:xfrm>
          <a:custGeom>
            <a:avLst/>
            <a:gdLst/>
            <a:ahLst/>
            <a:cxnLst/>
            <a:rect l="l" t="t" r="r" b="b"/>
            <a:pathLst>
              <a:path w="1989618" h="2773930">
                <a:moveTo>
                  <a:pt x="0" y="0"/>
                </a:moveTo>
                <a:lnTo>
                  <a:pt x="1989618" y="0"/>
                </a:lnTo>
                <a:lnTo>
                  <a:pt x="1989618" y="2773930"/>
                </a:lnTo>
                <a:lnTo>
                  <a:pt x="0" y="27739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28" name="Group 28"/>
          <p:cNvGrpSpPr/>
          <p:nvPr/>
        </p:nvGrpSpPr>
        <p:grpSpPr>
          <a:xfrm>
            <a:off x="-52519" y="-43211"/>
            <a:ext cx="4021706" cy="10330211"/>
            <a:chOff x="0" y="0"/>
            <a:chExt cx="5362274" cy="13773615"/>
          </a:xfrm>
        </p:grpSpPr>
        <p:sp>
          <p:nvSpPr>
            <p:cNvPr id="29" name="Freeform 29"/>
            <p:cNvSpPr/>
            <p:nvPr/>
          </p:nvSpPr>
          <p:spPr>
            <a:xfrm>
              <a:off x="0" y="0"/>
              <a:ext cx="5362274" cy="13773615"/>
            </a:xfrm>
            <a:custGeom>
              <a:avLst/>
              <a:gdLst/>
              <a:ahLst/>
              <a:cxnLst/>
              <a:rect l="l" t="t" r="r" b="b"/>
              <a:pathLst>
                <a:path w="5362274" h="13773615">
                  <a:moveTo>
                    <a:pt x="0" y="0"/>
                  </a:moveTo>
                  <a:lnTo>
                    <a:pt x="5362274" y="0"/>
                  </a:lnTo>
                  <a:lnTo>
                    <a:pt x="5362274" y="13773615"/>
                  </a:lnTo>
                  <a:lnTo>
                    <a:pt x="0" y="137736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grpSp>
          <p:nvGrpSpPr>
            <p:cNvPr id="30" name="Group 30"/>
            <p:cNvGrpSpPr/>
            <p:nvPr/>
          </p:nvGrpSpPr>
          <p:grpSpPr>
            <a:xfrm>
              <a:off x="2363823" y="57615"/>
              <a:ext cx="890734" cy="12067562"/>
              <a:chOff x="0" y="0"/>
              <a:chExt cx="175948" cy="2383716"/>
            </a:xfrm>
          </p:grpSpPr>
          <p:sp>
            <p:nvSpPr>
              <p:cNvPr id="31" name="Freeform 31"/>
              <p:cNvSpPr/>
              <p:nvPr/>
            </p:nvSpPr>
            <p:spPr>
              <a:xfrm>
                <a:off x="0" y="0"/>
                <a:ext cx="175948" cy="2383716"/>
              </a:xfrm>
              <a:custGeom>
                <a:avLst/>
                <a:gdLst/>
                <a:ahLst/>
                <a:cxnLst/>
                <a:rect l="l" t="t" r="r" b="b"/>
                <a:pathLst>
                  <a:path w="175948" h="2383716">
                    <a:moveTo>
                      <a:pt x="0" y="0"/>
                    </a:moveTo>
                    <a:lnTo>
                      <a:pt x="175948" y="0"/>
                    </a:lnTo>
                    <a:lnTo>
                      <a:pt x="175948" y="2383716"/>
                    </a:lnTo>
                    <a:lnTo>
                      <a:pt x="0" y="2383716"/>
                    </a:lnTo>
                    <a:close/>
                  </a:path>
                </a:pathLst>
              </a:custGeom>
              <a:solidFill>
                <a:srgbClr val="FFFFFF"/>
              </a:solidFill>
            </p:spPr>
            <p:txBody>
              <a:bodyPr/>
              <a:lstStyle/>
              <a:p>
                <a:endParaRPr lang="fi-FI"/>
              </a:p>
            </p:txBody>
          </p:sp>
          <p:sp>
            <p:nvSpPr>
              <p:cNvPr id="32" name="TextBox 32"/>
              <p:cNvSpPr txBox="1"/>
              <p:nvPr/>
            </p:nvSpPr>
            <p:spPr>
              <a:xfrm>
                <a:off x="0" y="-28575"/>
                <a:ext cx="175948" cy="2412291"/>
              </a:xfrm>
              <a:prstGeom prst="rect">
                <a:avLst/>
              </a:prstGeom>
            </p:spPr>
            <p:txBody>
              <a:bodyPr lIns="50800" tIns="50800" rIns="50800" bIns="50800" rtlCol="0" anchor="ctr"/>
              <a:lstStyle/>
              <a:p>
                <a:pPr algn="ctr">
                  <a:lnSpc>
                    <a:spcPts val="2095"/>
                  </a:lnSpc>
                </a:pPr>
                <a:endParaRPr/>
              </a:p>
            </p:txBody>
          </p:sp>
        </p:grpSp>
      </p:grpSp>
      <p:sp>
        <p:nvSpPr>
          <p:cNvPr id="33" name="Freeform 33"/>
          <p:cNvSpPr/>
          <p:nvPr/>
        </p:nvSpPr>
        <p:spPr>
          <a:xfrm>
            <a:off x="2864074" y="1278554"/>
            <a:ext cx="615019" cy="615019"/>
          </a:xfrm>
          <a:custGeom>
            <a:avLst/>
            <a:gdLst/>
            <a:ahLst/>
            <a:cxnLst/>
            <a:rect l="l" t="t" r="r" b="b"/>
            <a:pathLst>
              <a:path w="615019" h="615019">
                <a:moveTo>
                  <a:pt x="0" y="0"/>
                </a:moveTo>
                <a:lnTo>
                  <a:pt x="615019" y="0"/>
                </a:lnTo>
                <a:lnTo>
                  <a:pt x="615019" y="615020"/>
                </a:lnTo>
                <a:lnTo>
                  <a:pt x="0" y="61502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i-FI"/>
          </a:p>
        </p:txBody>
      </p:sp>
      <p:sp>
        <p:nvSpPr>
          <p:cNvPr id="34" name="Freeform 34"/>
          <p:cNvSpPr/>
          <p:nvPr/>
        </p:nvSpPr>
        <p:spPr>
          <a:xfrm>
            <a:off x="2868858" y="4164000"/>
            <a:ext cx="610235" cy="610235"/>
          </a:xfrm>
          <a:custGeom>
            <a:avLst/>
            <a:gdLst/>
            <a:ahLst/>
            <a:cxnLst/>
            <a:rect l="l" t="t" r="r" b="b"/>
            <a:pathLst>
              <a:path w="610235" h="610235">
                <a:moveTo>
                  <a:pt x="0" y="0"/>
                </a:moveTo>
                <a:lnTo>
                  <a:pt x="610235" y="0"/>
                </a:lnTo>
                <a:lnTo>
                  <a:pt x="610235" y="610235"/>
                </a:lnTo>
                <a:lnTo>
                  <a:pt x="0" y="61023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i-FI"/>
          </a:p>
        </p:txBody>
      </p:sp>
      <p:sp>
        <p:nvSpPr>
          <p:cNvPr id="35" name="Freeform 35"/>
          <p:cNvSpPr/>
          <p:nvPr/>
        </p:nvSpPr>
        <p:spPr>
          <a:xfrm>
            <a:off x="2864074" y="6755095"/>
            <a:ext cx="615019" cy="615019"/>
          </a:xfrm>
          <a:custGeom>
            <a:avLst/>
            <a:gdLst/>
            <a:ahLst/>
            <a:cxnLst/>
            <a:rect l="l" t="t" r="r" b="b"/>
            <a:pathLst>
              <a:path w="615019" h="615019">
                <a:moveTo>
                  <a:pt x="0" y="0"/>
                </a:moveTo>
                <a:lnTo>
                  <a:pt x="615019" y="0"/>
                </a:lnTo>
                <a:lnTo>
                  <a:pt x="615019" y="615019"/>
                </a:lnTo>
                <a:lnTo>
                  <a:pt x="0" y="61501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fi-FI"/>
          </a:p>
        </p:txBody>
      </p:sp>
      <p:sp>
        <p:nvSpPr>
          <p:cNvPr id="36" name="TextBox 36"/>
          <p:cNvSpPr txBox="1"/>
          <p:nvPr/>
        </p:nvSpPr>
        <p:spPr>
          <a:xfrm>
            <a:off x="3647634" y="4936795"/>
            <a:ext cx="12027485" cy="1099185"/>
          </a:xfrm>
          <a:prstGeom prst="rect">
            <a:avLst/>
          </a:prstGeom>
        </p:spPr>
        <p:txBody>
          <a:bodyPr lIns="0" tIns="0" rIns="0" bIns="0" rtlCol="0" anchor="t">
            <a:spAutoFit/>
          </a:bodyPr>
          <a:lstStyle/>
          <a:p>
            <a:pPr algn="l">
              <a:lnSpc>
                <a:spcPts val="2940"/>
              </a:lnSpc>
            </a:pPr>
            <a:r>
              <a:rPr lang="en-US" sz="2100">
                <a:solidFill>
                  <a:srgbClr val="283583"/>
                </a:solidFill>
                <a:latin typeface="Alata"/>
                <a:ea typeface="Alata"/>
                <a:cs typeface="Alata"/>
                <a:sym typeface="Alata"/>
              </a:rPr>
              <a:t>Tiesithän, että kaikkiin korkeakouluopintoihin kuuluu pakollisia ruotsin kielen opintoja. Ruotsi on myös yksi suosituimmista maista vaihtoon opiskelemaan lähtevien keskuudessa. Myös korkeakouluharjoittelun voi suorittaa ruotsiksi tai Ruotsissa.</a:t>
            </a:r>
          </a:p>
        </p:txBody>
      </p:sp>
      <p:sp>
        <p:nvSpPr>
          <p:cNvPr id="37" name="TextBox 37"/>
          <p:cNvSpPr txBox="1"/>
          <p:nvPr/>
        </p:nvSpPr>
        <p:spPr>
          <a:xfrm>
            <a:off x="3647634" y="1183304"/>
            <a:ext cx="11609130" cy="1287145"/>
          </a:xfrm>
          <a:prstGeom prst="rect">
            <a:avLst/>
          </a:prstGeom>
        </p:spPr>
        <p:txBody>
          <a:bodyPr wrap="square" lIns="0" tIns="0" rIns="0" bIns="0" rtlCol="0" anchor="t">
            <a:spAutoFit/>
          </a:bodyPr>
          <a:lstStyle/>
          <a:p>
            <a:pPr algn="l">
              <a:lnSpc>
                <a:spcPts val="5180"/>
              </a:lnSpc>
            </a:pPr>
            <a:r>
              <a:rPr lang="en-US" sz="3700" dirty="0">
                <a:solidFill>
                  <a:srgbClr val="283583"/>
                </a:solidFill>
                <a:latin typeface="Alata"/>
                <a:ea typeface="Alata"/>
                <a:cs typeface="Alata"/>
                <a:sym typeface="Alata"/>
              </a:rPr>
              <a:t>Kun </a:t>
            </a:r>
            <a:r>
              <a:rPr lang="en-US" sz="3700" dirty="0" err="1">
                <a:solidFill>
                  <a:srgbClr val="283583"/>
                </a:solidFill>
                <a:latin typeface="Alata"/>
                <a:ea typeface="Alata"/>
                <a:cs typeface="Alata"/>
                <a:sym typeface="Alata"/>
              </a:rPr>
              <a:t>kirjoitat</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ruotsin</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yo-tutkintosi</a:t>
            </a:r>
            <a:r>
              <a:rPr lang="en-US" sz="3700" dirty="0">
                <a:solidFill>
                  <a:srgbClr val="283583"/>
                </a:solidFill>
                <a:latin typeface="Alata"/>
                <a:ea typeface="Alata"/>
                <a:cs typeface="Alata"/>
                <a:sym typeface="Alata"/>
              </a:rPr>
              <a:t> on </a:t>
            </a:r>
            <a:r>
              <a:rPr lang="en-US" sz="3700" dirty="0" err="1">
                <a:solidFill>
                  <a:srgbClr val="283583"/>
                </a:solidFill>
                <a:latin typeface="Alata"/>
                <a:ea typeface="Alata"/>
                <a:cs typeface="Alata"/>
                <a:sym typeface="Alata"/>
              </a:rPr>
              <a:t>monipuolinen</a:t>
            </a:r>
            <a:endParaRPr lang="en-US" sz="3700" dirty="0">
              <a:solidFill>
                <a:srgbClr val="283583"/>
              </a:solidFill>
              <a:latin typeface="Alata"/>
              <a:ea typeface="Alata"/>
              <a:cs typeface="Alata"/>
              <a:sym typeface="Alata"/>
            </a:endParaRPr>
          </a:p>
          <a:p>
            <a:pPr algn="l">
              <a:lnSpc>
                <a:spcPts val="5180"/>
              </a:lnSpc>
            </a:pPr>
            <a:r>
              <a:rPr lang="en-US" sz="3700" dirty="0">
                <a:solidFill>
                  <a:srgbClr val="283583"/>
                </a:solidFill>
                <a:latin typeface="Alata"/>
                <a:ea typeface="Alata"/>
                <a:cs typeface="Alata"/>
                <a:sym typeface="Alata"/>
              </a:rPr>
              <a:t>ja </a:t>
            </a:r>
            <a:r>
              <a:rPr lang="en-US" sz="3700" dirty="0" err="1">
                <a:solidFill>
                  <a:srgbClr val="283583"/>
                </a:solidFill>
                <a:latin typeface="Alata"/>
                <a:ea typeface="Alata"/>
                <a:cs typeface="Alata"/>
                <a:sym typeface="Alata"/>
              </a:rPr>
              <a:t>kertoo</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laaja-alaisesta</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osaamisestasi</a:t>
            </a:r>
            <a:endParaRPr lang="en-US" sz="3700" dirty="0">
              <a:solidFill>
                <a:srgbClr val="283583"/>
              </a:solidFill>
              <a:latin typeface="Alata"/>
              <a:ea typeface="Alata"/>
              <a:cs typeface="Alata"/>
              <a:sym typeface="Alata"/>
            </a:endParaRPr>
          </a:p>
        </p:txBody>
      </p:sp>
      <p:sp>
        <p:nvSpPr>
          <p:cNvPr id="38" name="TextBox 38"/>
          <p:cNvSpPr txBox="1"/>
          <p:nvPr/>
        </p:nvSpPr>
        <p:spPr>
          <a:xfrm>
            <a:off x="3647634" y="2709971"/>
            <a:ext cx="12027485" cy="727710"/>
          </a:xfrm>
          <a:prstGeom prst="rect">
            <a:avLst/>
          </a:prstGeom>
        </p:spPr>
        <p:txBody>
          <a:bodyPr lIns="0" tIns="0" rIns="0" bIns="0" rtlCol="0" anchor="t">
            <a:spAutoFit/>
          </a:bodyPr>
          <a:lstStyle/>
          <a:p>
            <a:pPr algn="l">
              <a:lnSpc>
                <a:spcPts val="2940"/>
              </a:lnSpc>
            </a:pPr>
            <a:r>
              <a:rPr lang="en-US" sz="2100" dirty="0" err="1">
                <a:solidFill>
                  <a:srgbClr val="283583"/>
                </a:solidFill>
                <a:latin typeface="Alata"/>
                <a:ea typeface="Alata"/>
                <a:cs typeface="Alata"/>
                <a:sym typeface="Alata"/>
              </a:rPr>
              <a:t>Kannattaa</a:t>
            </a:r>
            <a:r>
              <a:rPr lang="en-US" sz="2100" dirty="0">
                <a:solidFill>
                  <a:srgbClr val="283583"/>
                </a:solidFill>
                <a:latin typeface="Alata"/>
                <a:ea typeface="Alata"/>
                <a:cs typeface="Alata"/>
                <a:sym typeface="Alata"/>
              </a:rPr>
              <a:t> </a:t>
            </a:r>
            <a:r>
              <a:rPr lang="en-US" sz="2100" dirty="0" err="1">
                <a:solidFill>
                  <a:srgbClr val="283583"/>
                </a:solidFill>
                <a:latin typeface="Alata"/>
                <a:ea typeface="Alata"/>
                <a:cs typeface="Alata"/>
                <a:sym typeface="Alata"/>
              </a:rPr>
              <a:t>siis</a:t>
            </a:r>
            <a:r>
              <a:rPr lang="en-US" sz="2100" dirty="0">
                <a:solidFill>
                  <a:srgbClr val="283583"/>
                </a:solidFill>
                <a:latin typeface="Alata"/>
                <a:ea typeface="Alata"/>
                <a:cs typeface="Alata"/>
                <a:sym typeface="Alata"/>
              </a:rPr>
              <a:t> </a:t>
            </a:r>
            <a:r>
              <a:rPr lang="en-US" sz="2100" dirty="0" err="1">
                <a:solidFill>
                  <a:srgbClr val="283583"/>
                </a:solidFill>
                <a:latin typeface="Alata"/>
                <a:ea typeface="Alata"/>
                <a:cs typeface="Alata"/>
                <a:sym typeface="Alata"/>
              </a:rPr>
              <a:t>kirjoittaa</a:t>
            </a:r>
            <a:r>
              <a:rPr lang="en-US" sz="2100" dirty="0">
                <a:solidFill>
                  <a:srgbClr val="283583"/>
                </a:solidFill>
                <a:latin typeface="Alata"/>
                <a:ea typeface="Alata"/>
                <a:cs typeface="Alata"/>
                <a:sym typeface="Alata"/>
              </a:rPr>
              <a:t> </a:t>
            </a:r>
            <a:r>
              <a:rPr lang="en-US" sz="2100" dirty="0" err="1">
                <a:solidFill>
                  <a:srgbClr val="283583"/>
                </a:solidFill>
                <a:latin typeface="Alata"/>
                <a:ea typeface="Alata"/>
                <a:cs typeface="Alata"/>
                <a:sym typeface="Alata"/>
              </a:rPr>
              <a:t>myös</a:t>
            </a:r>
            <a:r>
              <a:rPr lang="en-US" sz="2100" dirty="0">
                <a:solidFill>
                  <a:srgbClr val="283583"/>
                </a:solidFill>
                <a:latin typeface="Alata"/>
                <a:ea typeface="Alata"/>
                <a:cs typeface="Alata"/>
                <a:sym typeface="Alata"/>
              </a:rPr>
              <a:t> </a:t>
            </a:r>
            <a:r>
              <a:rPr lang="en-US" sz="2100" dirty="0" err="1">
                <a:solidFill>
                  <a:srgbClr val="283583"/>
                </a:solidFill>
                <a:latin typeface="Alata"/>
                <a:ea typeface="Alata"/>
                <a:cs typeface="Alata"/>
                <a:sym typeface="Alata"/>
              </a:rPr>
              <a:t>ruotsi</a:t>
            </a:r>
            <a:r>
              <a:rPr lang="en-US" sz="2100" dirty="0">
                <a:solidFill>
                  <a:srgbClr val="283583"/>
                </a:solidFill>
                <a:latin typeface="Alata"/>
                <a:ea typeface="Alata"/>
                <a:cs typeface="Alata"/>
                <a:sym typeface="Alata"/>
              </a:rPr>
              <a:t>! </a:t>
            </a:r>
            <a:r>
              <a:rPr lang="en-US" sz="2100" dirty="0" err="1">
                <a:solidFill>
                  <a:srgbClr val="283583"/>
                </a:solidFill>
                <a:latin typeface="Alata"/>
                <a:ea typeface="Alata"/>
                <a:cs typeface="Alata"/>
                <a:sym typeface="Alata"/>
              </a:rPr>
              <a:t>Siitä</a:t>
            </a:r>
            <a:r>
              <a:rPr lang="en-US" sz="2100" dirty="0">
                <a:solidFill>
                  <a:srgbClr val="283583"/>
                </a:solidFill>
                <a:latin typeface="Alata"/>
                <a:ea typeface="Alata"/>
                <a:cs typeface="Alata"/>
                <a:sym typeface="Alata"/>
              </a:rPr>
              <a:t> </a:t>
            </a:r>
            <a:r>
              <a:rPr lang="en-US" sz="2100" dirty="0" err="1">
                <a:solidFill>
                  <a:srgbClr val="283583"/>
                </a:solidFill>
                <a:latin typeface="Alata"/>
                <a:ea typeface="Alata"/>
                <a:cs typeface="Alata"/>
                <a:sym typeface="Alata"/>
              </a:rPr>
              <a:t>saa</a:t>
            </a:r>
            <a:r>
              <a:rPr lang="en-US" sz="2100" dirty="0">
                <a:solidFill>
                  <a:srgbClr val="283583"/>
                </a:solidFill>
                <a:latin typeface="Alata"/>
                <a:ea typeface="Alata"/>
                <a:cs typeface="Alata"/>
                <a:sym typeface="Alata"/>
              </a:rPr>
              <a:t> </a:t>
            </a:r>
            <a:r>
              <a:rPr lang="en-US" sz="2100" dirty="0" err="1">
                <a:solidFill>
                  <a:srgbClr val="283583"/>
                </a:solidFill>
                <a:latin typeface="Alata"/>
                <a:ea typeface="Alata"/>
                <a:cs typeface="Alata"/>
                <a:sym typeface="Alata"/>
              </a:rPr>
              <a:t>hyvin</a:t>
            </a:r>
            <a:r>
              <a:rPr lang="en-US" sz="2100" dirty="0">
                <a:solidFill>
                  <a:srgbClr val="283583"/>
                </a:solidFill>
                <a:latin typeface="Alata"/>
                <a:ea typeface="Alata"/>
                <a:cs typeface="Alata"/>
                <a:sym typeface="Alata"/>
              </a:rPr>
              <a:t> </a:t>
            </a:r>
            <a:r>
              <a:rPr lang="en-US" sz="2100" dirty="0" err="1">
                <a:solidFill>
                  <a:srgbClr val="283583"/>
                </a:solidFill>
                <a:latin typeface="Alata"/>
                <a:ea typeface="Alata"/>
                <a:cs typeface="Alata"/>
                <a:sym typeface="Alata"/>
              </a:rPr>
              <a:t>lähtöpisteitä</a:t>
            </a:r>
            <a:r>
              <a:rPr lang="en-US" sz="2100" dirty="0">
                <a:solidFill>
                  <a:srgbClr val="283583"/>
                </a:solidFill>
                <a:latin typeface="Alata"/>
                <a:ea typeface="Alata"/>
                <a:cs typeface="Alata"/>
                <a:sym typeface="Alata"/>
              </a:rPr>
              <a:t> </a:t>
            </a:r>
            <a:r>
              <a:rPr lang="en-US" sz="2100" dirty="0" err="1">
                <a:solidFill>
                  <a:srgbClr val="283583"/>
                </a:solidFill>
                <a:latin typeface="Alata"/>
                <a:ea typeface="Alata"/>
                <a:cs typeface="Alata"/>
                <a:sym typeface="Alata"/>
              </a:rPr>
              <a:t>monille</a:t>
            </a:r>
            <a:r>
              <a:rPr lang="en-US" sz="2100" dirty="0">
                <a:solidFill>
                  <a:srgbClr val="283583"/>
                </a:solidFill>
                <a:latin typeface="Alata"/>
                <a:ea typeface="Alata"/>
                <a:cs typeface="Alata"/>
                <a:sym typeface="Alata"/>
              </a:rPr>
              <a:t> </a:t>
            </a:r>
            <a:r>
              <a:rPr lang="en-US" sz="2100" dirty="0" err="1">
                <a:solidFill>
                  <a:srgbClr val="283583"/>
                </a:solidFill>
                <a:latin typeface="Alata"/>
                <a:ea typeface="Alata"/>
                <a:cs typeface="Alata"/>
                <a:sym typeface="Alata"/>
              </a:rPr>
              <a:t>opintoaloille</a:t>
            </a:r>
            <a:r>
              <a:rPr lang="en-US" sz="2100" dirty="0">
                <a:solidFill>
                  <a:srgbClr val="283583"/>
                </a:solidFill>
                <a:latin typeface="Alata"/>
                <a:ea typeface="Alata"/>
                <a:cs typeface="Alata"/>
                <a:sym typeface="Alata"/>
              </a:rPr>
              <a:t> </a:t>
            </a:r>
            <a:r>
              <a:rPr lang="en-US" sz="2100" dirty="0" err="1">
                <a:solidFill>
                  <a:srgbClr val="283583"/>
                </a:solidFill>
                <a:latin typeface="Alata"/>
                <a:ea typeface="Alata"/>
                <a:cs typeface="Alata"/>
                <a:sym typeface="Alata"/>
              </a:rPr>
              <a:t>lukion</a:t>
            </a:r>
            <a:r>
              <a:rPr lang="en-US" sz="2100" dirty="0">
                <a:solidFill>
                  <a:srgbClr val="283583"/>
                </a:solidFill>
                <a:latin typeface="Alata"/>
                <a:ea typeface="Alata"/>
                <a:cs typeface="Alata"/>
                <a:sym typeface="Alata"/>
              </a:rPr>
              <a:t> </a:t>
            </a:r>
            <a:r>
              <a:rPr lang="en-US" sz="2100" dirty="0" err="1">
                <a:solidFill>
                  <a:srgbClr val="283583"/>
                </a:solidFill>
                <a:latin typeface="Alata"/>
                <a:ea typeface="Alata"/>
                <a:cs typeface="Alata"/>
                <a:sym typeface="Alata"/>
              </a:rPr>
              <a:t>jälkeen</a:t>
            </a:r>
            <a:r>
              <a:rPr lang="en-US" sz="2100" dirty="0">
                <a:solidFill>
                  <a:srgbClr val="283583"/>
                </a:solidFill>
                <a:latin typeface="Alata"/>
                <a:ea typeface="Alata"/>
                <a:cs typeface="Alata"/>
                <a:sym typeface="Alata"/>
              </a:rPr>
              <a:t>.</a:t>
            </a:r>
          </a:p>
        </p:txBody>
      </p:sp>
      <p:sp>
        <p:nvSpPr>
          <p:cNvPr id="39" name="TextBox 39"/>
          <p:cNvSpPr txBox="1"/>
          <p:nvPr/>
        </p:nvSpPr>
        <p:spPr>
          <a:xfrm>
            <a:off x="3647634" y="4068750"/>
            <a:ext cx="11771508" cy="629920"/>
          </a:xfrm>
          <a:prstGeom prst="rect">
            <a:avLst/>
          </a:prstGeom>
        </p:spPr>
        <p:txBody>
          <a:bodyPr wrap="square" lIns="0" tIns="0" rIns="0" bIns="0" rtlCol="0" anchor="t">
            <a:spAutoFit/>
          </a:bodyPr>
          <a:lstStyle/>
          <a:p>
            <a:pPr algn="l">
              <a:lnSpc>
                <a:spcPts val="5180"/>
              </a:lnSpc>
            </a:pPr>
            <a:r>
              <a:rPr lang="en-US" sz="3700" dirty="0" err="1">
                <a:solidFill>
                  <a:srgbClr val="283583"/>
                </a:solidFill>
                <a:latin typeface="Alata"/>
                <a:ea typeface="Alata"/>
                <a:cs typeface="Alata"/>
                <a:sym typeface="Alata"/>
              </a:rPr>
              <a:t>Jatko-opinnoissakin</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tarvitaan</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ruotsin</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kielen</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taitoa</a:t>
            </a:r>
            <a:endParaRPr lang="en-US" sz="3700" dirty="0">
              <a:solidFill>
                <a:srgbClr val="283583"/>
              </a:solidFill>
              <a:latin typeface="Alata"/>
              <a:ea typeface="Alata"/>
              <a:cs typeface="Alata"/>
              <a:sym typeface="Alata"/>
            </a:endParaRPr>
          </a:p>
        </p:txBody>
      </p:sp>
      <p:sp>
        <p:nvSpPr>
          <p:cNvPr id="40" name="TextBox 40"/>
          <p:cNvSpPr txBox="1"/>
          <p:nvPr/>
        </p:nvSpPr>
        <p:spPr>
          <a:xfrm>
            <a:off x="3647634" y="6664630"/>
            <a:ext cx="12433518" cy="1287145"/>
          </a:xfrm>
          <a:prstGeom prst="rect">
            <a:avLst/>
          </a:prstGeom>
        </p:spPr>
        <p:txBody>
          <a:bodyPr lIns="0" tIns="0" rIns="0" bIns="0" rtlCol="0" anchor="t">
            <a:spAutoFit/>
          </a:bodyPr>
          <a:lstStyle/>
          <a:p>
            <a:pPr algn="l">
              <a:lnSpc>
                <a:spcPts val="5180"/>
              </a:lnSpc>
            </a:pPr>
            <a:r>
              <a:rPr lang="en-US" sz="3700">
                <a:solidFill>
                  <a:srgbClr val="283583"/>
                </a:solidFill>
                <a:latin typeface="Alata"/>
                <a:ea typeface="Alata"/>
                <a:cs typeface="Alata"/>
                <a:sym typeface="Alata"/>
              </a:rPr>
              <a:t>Ruotsin kielen taitoisena voit opiskella unelma-alaasi myös ruotsiksi tai Ruotsissa</a:t>
            </a:r>
          </a:p>
        </p:txBody>
      </p:sp>
      <p:sp>
        <p:nvSpPr>
          <p:cNvPr id="41" name="TextBox 41"/>
          <p:cNvSpPr txBox="1"/>
          <p:nvPr/>
        </p:nvSpPr>
        <p:spPr>
          <a:xfrm>
            <a:off x="3647634" y="8189899"/>
            <a:ext cx="12027485" cy="727710"/>
          </a:xfrm>
          <a:prstGeom prst="rect">
            <a:avLst/>
          </a:prstGeom>
        </p:spPr>
        <p:txBody>
          <a:bodyPr lIns="0" tIns="0" rIns="0" bIns="0" rtlCol="0" anchor="t">
            <a:spAutoFit/>
          </a:bodyPr>
          <a:lstStyle/>
          <a:p>
            <a:pPr algn="l">
              <a:lnSpc>
                <a:spcPts val="2940"/>
              </a:lnSpc>
            </a:pPr>
            <a:r>
              <a:rPr lang="en-US" sz="2100">
                <a:solidFill>
                  <a:srgbClr val="283583"/>
                </a:solidFill>
                <a:latin typeface="Alata"/>
                <a:ea typeface="Alata"/>
                <a:cs typeface="Alata"/>
                <a:sym typeface="Alata"/>
              </a:rPr>
              <a:t>Ruotsin kielen taitoiselle mahdollisten oppilaitosten määrä on suurempi: kielitaitoisena voit</a:t>
            </a:r>
          </a:p>
          <a:p>
            <a:pPr algn="l">
              <a:lnSpc>
                <a:spcPts val="2940"/>
              </a:lnSpc>
            </a:pPr>
            <a:r>
              <a:rPr lang="en-US" sz="2100">
                <a:solidFill>
                  <a:srgbClr val="283583"/>
                </a:solidFill>
                <a:latin typeface="Alata"/>
                <a:ea typeface="Alata"/>
                <a:cs typeface="Alata"/>
                <a:sym typeface="Alata"/>
              </a:rPr>
              <a:t>opiskella myös ruotsiksi Suomessa tai hakeutua opiskelemaan Ruotsiin tai muualle Pohjolaan.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5348581" y="0"/>
            <a:ext cx="2939419" cy="2302463"/>
            <a:chOff x="0" y="0"/>
            <a:chExt cx="4232466" cy="3315310"/>
          </a:xfrm>
        </p:grpSpPr>
        <p:sp>
          <p:nvSpPr>
            <p:cNvPr id="3" name="Freeform 3"/>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4" name="Freeform 4"/>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5" name="Freeform 5"/>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6" name="Freeform 6"/>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7" name="Freeform 7"/>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8" name="Freeform 8"/>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9" name="Freeform 9"/>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0" name="Freeform 10"/>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grpSp>
        <p:nvGrpSpPr>
          <p:cNvPr id="11" name="Group 11"/>
          <p:cNvGrpSpPr>
            <a:grpSpLocks noChangeAspect="1"/>
          </p:cNvGrpSpPr>
          <p:nvPr/>
        </p:nvGrpSpPr>
        <p:grpSpPr>
          <a:xfrm>
            <a:off x="16890189" y="5076546"/>
            <a:ext cx="1397811" cy="2162145"/>
            <a:chOff x="0" y="0"/>
            <a:chExt cx="2012709" cy="3113278"/>
          </a:xfrm>
        </p:grpSpPr>
        <p:sp>
          <p:nvSpPr>
            <p:cNvPr id="12" name="Freeform 12"/>
            <p:cNvSpPr/>
            <p:nvPr/>
          </p:nvSpPr>
          <p:spPr>
            <a:xfrm>
              <a:off x="58420" y="879983"/>
              <a:ext cx="1131316" cy="949706"/>
            </a:xfrm>
            <a:custGeom>
              <a:avLst/>
              <a:gdLst/>
              <a:ahLst/>
              <a:cxnLst/>
              <a:rect l="l" t="t" r="r" b="b"/>
              <a:pathLst>
                <a:path w="1131316" h="949706">
                  <a:moveTo>
                    <a:pt x="11557" y="451739"/>
                  </a:moveTo>
                  <a:cubicBezTo>
                    <a:pt x="23622" y="358267"/>
                    <a:pt x="57912" y="276860"/>
                    <a:pt x="116840" y="209296"/>
                  </a:cubicBezTo>
                  <a:cubicBezTo>
                    <a:pt x="146431" y="175387"/>
                    <a:pt x="179070" y="146050"/>
                    <a:pt x="215138" y="121539"/>
                  </a:cubicBezTo>
                  <a:cubicBezTo>
                    <a:pt x="303784" y="61341"/>
                    <a:pt x="400812" y="33655"/>
                    <a:pt x="502539" y="23368"/>
                  </a:cubicBezTo>
                  <a:cubicBezTo>
                    <a:pt x="551561" y="18415"/>
                    <a:pt x="600583" y="18161"/>
                    <a:pt x="649605" y="19177"/>
                  </a:cubicBezTo>
                  <a:lnTo>
                    <a:pt x="659257" y="18542"/>
                  </a:lnTo>
                  <a:cubicBezTo>
                    <a:pt x="687959" y="42418"/>
                    <a:pt x="736346" y="47371"/>
                    <a:pt x="750189" y="11176"/>
                  </a:cubicBezTo>
                  <a:lnTo>
                    <a:pt x="764413" y="8255"/>
                  </a:lnTo>
                  <a:cubicBezTo>
                    <a:pt x="801370" y="0"/>
                    <a:pt x="831977" y="254"/>
                    <a:pt x="861949" y="7112"/>
                  </a:cubicBezTo>
                  <a:cubicBezTo>
                    <a:pt x="935482" y="23749"/>
                    <a:pt x="995553" y="66421"/>
                    <a:pt x="1042289" y="132842"/>
                  </a:cubicBezTo>
                  <a:cubicBezTo>
                    <a:pt x="1069721" y="171831"/>
                    <a:pt x="1089025" y="215773"/>
                    <a:pt x="1102868" y="263144"/>
                  </a:cubicBezTo>
                  <a:cubicBezTo>
                    <a:pt x="1116330" y="309372"/>
                    <a:pt x="1124585" y="356870"/>
                    <a:pt x="1126871" y="405257"/>
                  </a:cubicBezTo>
                  <a:cubicBezTo>
                    <a:pt x="1131316" y="497967"/>
                    <a:pt x="1128649" y="590550"/>
                    <a:pt x="1112520" y="681990"/>
                  </a:cubicBezTo>
                  <a:cubicBezTo>
                    <a:pt x="1105408" y="722503"/>
                    <a:pt x="1094232" y="761492"/>
                    <a:pt x="1075690" y="797306"/>
                  </a:cubicBezTo>
                  <a:cubicBezTo>
                    <a:pt x="1052957" y="841502"/>
                    <a:pt x="1021715" y="875157"/>
                    <a:pt x="978916" y="892810"/>
                  </a:cubicBezTo>
                  <a:cubicBezTo>
                    <a:pt x="928497" y="913638"/>
                    <a:pt x="880745" y="909828"/>
                    <a:pt x="837819" y="870077"/>
                  </a:cubicBezTo>
                  <a:lnTo>
                    <a:pt x="830707" y="864235"/>
                  </a:lnTo>
                  <a:cubicBezTo>
                    <a:pt x="817880" y="869315"/>
                    <a:pt x="810641" y="877316"/>
                    <a:pt x="802767" y="884555"/>
                  </a:cubicBezTo>
                  <a:cubicBezTo>
                    <a:pt x="732917" y="949706"/>
                    <a:pt x="632079" y="934212"/>
                    <a:pt x="591058" y="844042"/>
                  </a:cubicBezTo>
                  <a:lnTo>
                    <a:pt x="587883" y="833882"/>
                  </a:lnTo>
                  <a:cubicBezTo>
                    <a:pt x="562991" y="849122"/>
                    <a:pt x="544449" y="864997"/>
                    <a:pt x="525653" y="880110"/>
                  </a:cubicBezTo>
                  <a:cubicBezTo>
                    <a:pt x="505968" y="895985"/>
                    <a:pt x="484886" y="909574"/>
                    <a:pt x="462153" y="918972"/>
                  </a:cubicBezTo>
                  <a:cubicBezTo>
                    <a:pt x="405511" y="942467"/>
                    <a:pt x="352044" y="921512"/>
                    <a:pt x="320294" y="863473"/>
                  </a:cubicBezTo>
                  <a:lnTo>
                    <a:pt x="305562" y="832866"/>
                  </a:lnTo>
                  <a:cubicBezTo>
                    <a:pt x="297561" y="840867"/>
                    <a:pt x="292481" y="846836"/>
                    <a:pt x="286639" y="851789"/>
                  </a:cubicBezTo>
                  <a:lnTo>
                    <a:pt x="250571" y="881126"/>
                  </a:lnTo>
                  <a:cubicBezTo>
                    <a:pt x="185293" y="923036"/>
                    <a:pt x="116713" y="896747"/>
                    <a:pt x="80137" y="852170"/>
                  </a:cubicBezTo>
                  <a:cubicBezTo>
                    <a:pt x="64770" y="833501"/>
                    <a:pt x="51943" y="812927"/>
                    <a:pt x="43561" y="789559"/>
                  </a:cubicBezTo>
                  <a:lnTo>
                    <a:pt x="22860" y="721360"/>
                  </a:lnTo>
                  <a:cubicBezTo>
                    <a:pt x="4318" y="632460"/>
                    <a:pt x="0" y="542417"/>
                    <a:pt x="11557" y="451739"/>
                  </a:cubicBezTo>
                </a:path>
              </a:pathLst>
            </a:custGeom>
            <a:solidFill>
              <a:srgbClr val="283583"/>
            </a:solidFill>
          </p:spPr>
          <p:txBody>
            <a:bodyPr/>
            <a:lstStyle/>
            <a:p>
              <a:endParaRPr lang="fi-FI"/>
            </a:p>
          </p:txBody>
        </p:sp>
        <p:sp>
          <p:nvSpPr>
            <p:cNvPr id="13" name="Freeform 13"/>
            <p:cNvSpPr/>
            <p:nvPr/>
          </p:nvSpPr>
          <p:spPr>
            <a:xfrm>
              <a:off x="694309" y="63500"/>
              <a:ext cx="1255141" cy="829945"/>
            </a:xfrm>
            <a:custGeom>
              <a:avLst/>
              <a:gdLst/>
              <a:ahLst/>
              <a:cxnLst/>
              <a:rect l="l" t="t" r="r" b="b"/>
              <a:pathLst>
                <a:path w="1255141" h="829945">
                  <a:moveTo>
                    <a:pt x="552196" y="0"/>
                  </a:moveTo>
                  <a:cubicBezTo>
                    <a:pt x="453517" y="0"/>
                    <a:pt x="354965" y="24130"/>
                    <a:pt x="264541" y="77851"/>
                  </a:cubicBezTo>
                  <a:cubicBezTo>
                    <a:pt x="151130" y="145161"/>
                    <a:pt x="72771" y="252222"/>
                    <a:pt x="37084" y="378841"/>
                  </a:cubicBezTo>
                  <a:cubicBezTo>
                    <a:pt x="0" y="510540"/>
                    <a:pt x="4445" y="649224"/>
                    <a:pt x="10922" y="784479"/>
                  </a:cubicBezTo>
                  <a:cubicBezTo>
                    <a:pt x="12319" y="814324"/>
                    <a:pt x="37338" y="829945"/>
                    <a:pt x="60706" y="829945"/>
                  </a:cubicBezTo>
                  <a:cubicBezTo>
                    <a:pt x="82169" y="829945"/>
                    <a:pt x="102108" y="816610"/>
                    <a:pt x="100838" y="789051"/>
                  </a:cubicBezTo>
                  <a:cubicBezTo>
                    <a:pt x="94107" y="650494"/>
                    <a:pt x="86995" y="504952"/>
                    <a:pt x="133604" y="371983"/>
                  </a:cubicBezTo>
                  <a:cubicBezTo>
                    <a:pt x="177927" y="245491"/>
                    <a:pt x="278765" y="151892"/>
                    <a:pt x="406654" y="112522"/>
                  </a:cubicBezTo>
                  <a:cubicBezTo>
                    <a:pt x="457073" y="97028"/>
                    <a:pt x="507365" y="89789"/>
                    <a:pt x="556768" y="89789"/>
                  </a:cubicBezTo>
                  <a:cubicBezTo>
                    <a:pt x="747395" y="89789"/>
                    <a:pt x="925195" y="196850"/>
                    <a:pt x="1050544" y="345186"/>
                  </a:cubicBezTo>
                  <a:cubicBezTo>
                    <a:pt x="1143381" y="455041"/>
                    <a:pt x="1207516" y="584073"/>
                    <a:pt x="1255141" y="720090"/>
                  </a:cubicBezTo>
                  <a:lnTo>
                    <a:pt x="1255141" y="720090"/>
                  </a:lnTo>
                  <a:lnTo>
                    <a:pt x="1255141" y="496443"/>
                  </a:lnTo>
                  <a:lnTo>
                    <a:pt x="1255141" y="496443"/>
                  </a:lnTo>
                  <a:cubicBezTo>
                    <a:pt x="1191260" y="371602"/>
                    <a:pt x="1108329" y="258064"/>
                    <a:pt x="997077" y="166497"/>
                  </a:cubicBezTo>
                  <a:cubicBezTo>
                    <a:pt x="871093" y="62865"/>
                    <a:pt x="711454" y="0"/>
                    <a:pt x="552196" y="0"/>
                  </a:cubicBezTo>
                  <a:close/>
                </a:path>
              </a:pathLst>
            </a:custGeom>
            <a:solidFill>
              <a:srgbClr val="009941"/>
            </a:solidFill>
          </p:spPr>
          <p:txBody>
            <a:bodyPr/>
            <a:lstStyle/>
            <a:p>
              <a:endParaRPr lang="fi-FI"/>
            </a:p>
          </p:txBody>
        </p:sp>
        <p:sp>
          <p:nvSpPr>
            <p:cNvPr id="14" name="Freeform 14"/>
            <p:cNvSpPr/>
            <p:nvPr/>
          </p:nvSpPr>
          <p:spPr>
            <a:xfrm>
              <a:off x="833755" y="1937512"/>
              <a:ext cx="215138" cy="183515"/>
            </a:xfrm>
            <a:custGeom>
              <a:avLst/>
              <a:gdLst/>
              <a:ahLst/>
              <a:cxnLst/>
              <a:rect l="l" t="t" r="r" b="b"/>
              <a:pathLst>
                <a:path w="215138" h="183515">
                  <a:moveTo>
                    <a:pt x="180721" y="156591"/>
                  </a:moveTo>
                  <a:cubicBezTo>
                    <a:pt x="154432" y="179578"/>
                    <a:pt x="129159" y="183515"/>
                    <a:pt x="102362" y="175387"/>
                  </a:cubicBezTo>
                  <a:lnTo>
                    <a:pt x="50038" y="155067"/>
                  </a:lnTo>
                  <a:cubicBezTo>
                    <a:pt x="19558" y="141605"/>
                    <a:pt x="0" y="104775"/>
                    <a:pt x="4572" y="71120"/>
                  </a:cubicBezTo>
                  <a:lnTo>
                    <a:pt x="5969" y="66929"/>
                  </a:lnTo>
                  <a:cubicBezTo>
                    <a:pt x="1778" y="41402"/>
                    <a:pt x="16637" y="30226"/>
                    <a:pt x="34798" y="22479"/>
                  </a:cubicBezTo>
                  <a:cubicBezTo>
                    <a:pt x="70612" y="6985"/>
                    <a:pt x="107823" y="0"/>
                    <a:pt x="146812" y="6604"/>
                  </a:cubicBezTo>
                  <a:lnTo>
                    <a:pt x="155194" y="8509"/>
                  </a:lnTo>
                  <a:cubicBezTo>
                    <a:pt x="180213" y="5461"/>
                    <a:pt x="186690" y="20574"/>
                    <a:pt x="196469" y="34798"/>
                  </a:cubicBezTo>
                  <a:cubicBezTo>
                    <a:pt x="215138" y="61595"/>
                    <a:pt x="207518" y="90170"/>
                    <a:pt x="203327" y="117221"/>
                  </a:cubicBezTo>
                  <a:cubicBezTo>
                    <a:pt x="200914" y="132842"/>
                    <a:pt x="186817" y="146685"/>
                    <a:pt x="180848" y="156718"/>
                  </a:cubicBezTo>
                </a:path>
              </a:pathLst>
            </a:custGeom>
            <a:solidFill>
              <a:srgbClr val="F2B90D"/>
            </a:solidFill>
          </p:spPr>
          <p:txBody>
            <a:bodyPr/>
            <a:lstStyle/>
            <a:p>
              <a:endParaRPr lang="fi-FI"/>
            </a:p>
          </p:txBody>
        </p:sp>
        <p:sp>
          <p:nvSpPr>
            <p:cNvPr id="15" name="Freeform 15"/>
            <p:cNvSpPr/>
            <p:nvPr/>
          </p:nvSpPr>
          <p:spPr>
            <a:xfrm>
              <a:off x="554355" y="2074037"/>
              <a:ext cx="179705" cy="174879"/>
            </a:xfrm>
            <a:custGeom>
              <a:avLst/>
              <a:gdLst/>
              <a:ahLst/>
              <a:cxnLst/>
              <a:rect l="l" t="t" r="r" b="b"/>
              <a:pathLst>
                <a:path w="179705" h="174879">
                  <a:moveTo>
                    <a:pt x="110236" y="0"/>
                  </a:moveTo>
                  <a:lnTo>
                    <a:pt x="144780" y="57277"/>
                  </a:lnTo>
                  <a:cubicBezTo>
                    <a:pt x="152019" y="69088"/>
                    <a:pt x="160401" y="80137"/>
                    <a:pt x="166751" y="92456"/>
                  </a:cubicBezTo>
                  <a:cubicBezTo>
                    <a:pt x="179705" y="117221"/>
                    <a:pt x="176276" y="129159"/>
                    <a:pt x="153797" y="145796"/>
                  </a:cubicBezTo>
                  <a:lnTo>
                    <a:pt x="145415" y="151384"/>
                  </a:lnTo>
                  <a:cubicBezTo>
                    <a:pt x="137922" y="162306"/>
                    <a:pt x="132461" y="165735"/>
                    <a:pt x="123444" y="164465"/>
                  </a:cubicBezTo>
                  <a:lnTo>
                    <a:pt x="113919" y="166116"/>
                  </a:lnTo>
                  <a:cubicBezTo>
                    <a:pt x="71247" y="174879"/>
                    <a:pt x="40132" y="163195"/>
                    <a:pt x="15875" y="133477"/>
                  </a:cubicBezTo>
                  <a:cubicBezTo>
                    <a:pt x="0" y="114046"/>
                    <a:pt x="1270" y="79248"/>
                    <a:pt x="17526" y="60198"/>
                  </a:cubicBezTo>
                  <a:cubicBezTo>
                    <a:pt x="31369" y="44069"/>
                    <a:pt x="47117" y="31242"/>
                    <a:pt x="67310" y="23114"/>
                  </a:cubicBezTo>
                  <a:lnTo>
                    <a:pt x="110236" y="0"/>
                  </a:lnTo>
                </a:path>
              </a:pathLst>
            </a:custGeom>
            <a:solidFill>
              <a:srgbClr val="F2B90D"/>
            </a:solidFill>
          </p:spPr>
          <p:txBody>
            <a:bodyPr/>
            <a:lstStyle/>
            <a:p>
              <a:endParaRPr lang="fi-FI"/>
            </a:p>
          </p:txBody>
        </p:sp>
        <p:sp>
          <p:nvSpPr>
            <p:cNvPr id="16" name="Freeform 16"/>
            <p:cNvSpPr/>
            <p:nvPr/>
          </p:nvSpPr>
          <p:spPr>
            <a:xfrm>
              <a:off x="263906" y="1921002"/>
              <a:ext cx="186563" cy="196977"/>
            </a:xfrm>
            <a:custGeom>
              <a:avLst/>
              <a:gdLst/>
              <a:ahLst/>
              <a:cxnLst/>
              <a:rect l="l" t="t" r="r" b="b"/>
              <a:pathLst>
                <a:path w="186563" h="196977">
                  <a:moveTo>
                    <a:pt x="149733" y="0"/>
                  </a:moveTo>
                  <a:lnTo>
                    <a:pt x="157734" y="9779"/>
                  </a:lnTo>
                  <a:cubicBezTo>
                    <a:pt x="185039" y="19177"/>
                    <a:pt x="185674" y="40386"/>
                    <a:pt x="186055" y="56896"/>
                  </a:cubicBezTo>
                  <a:cubicBezTo>
                    <a:pt x="186563" y="80264"/>
                    <a:pt x="180721" y="104140"/>
                    <a:pt x="175514" y="127381"/>
                  </a:cubicBezTo>
                  <a:cubicBezTo>
                    <a:pt x="173736" y="135509"/>
                    <a:pt x="167132" y="143129"/>
                    <a:pt x="161290" y="149860"/>
                  </a:cubicBezTo>
                  <a:lnTo>
                    <a:pt x="131826" y="179451"/>
                  </a:lnTo>
                  <a:cubicBezTo>
                    <a:pt x="120396" y="190627"/>
                    <a:pt x="107061" y="196977"/>
                    <a:pt x="90678" y="195834"/>
                  </a:cubicBezTo>
                  <a:cubicBezTo>
                    <a:pt x="75565" y="194818"/>
                    <a:pt x="59436" y="196977"/>
                    <a:pt x="45466" y="192659"/>
                  </a:cubicBezTo>
                  <a:cubicBezTo>
                    <a:pt x="9017" y="181229"/>
                    <a:pt x="0" y="152908"/>
                    <a:pt x="2159" y="116840"/>
                  </a:cubicBezTo>
                  <a:lnTo>
                    <a:pt x="12954" y="76962"/>
                  </a:lnTo>
                  <a:cubicBezTo>
                    <a:pt x="22098" y="47244"/>
                    <a:pt x="44323" y="33147"/>
                    <a:pt x="72009" y="21336"/>
                  </a:cubicBezTo>
                  <a:cubicBezTo>
                    <a:pt x="97409" y="10541"/>
                    <a:pt x="124714" y="10541"/>
                    <a:pt x="149606" y="0"/>
                  </a:cubicBezTo>
                </a:path>
              </a:pathLst>
            </a:custGeom>
            <a:solidFill>
              <a:srgbClr val="F2B90D"/>
            </a:solidFill>
          </p:spPr>
          <p:txBody>
            <a:bodyPr/>
            <a:lstStyle/>
            <a:p>
              <a:endParaRPr lang="fi-FI"/>
            </a:p>
          </p:txBody>
        </p:sp>
      </p:grpSp>
      <p:grpSp>
        <p:nvGrpSpPr>
          <p:cNvPr id="17" name="Group 17"/>
          <p:cNvGrpSpPr>
            <a:grpSpLocks noChangeAspect="1"/>
          </p:cNvGrpSpPr>
          <p:nvPr/>
        </p:nvGrpSpPr>
        <p:grpSpPr>
          <a:xfrm>
            <a:off x="16883204" y="2646829"/>
            <a:ext cx="1404796" cy="2395133"/>
            <a:chOff x="0" y="0"/>
            <a:chExt cx="2022767" cy="3448761"/>
          </a:xfrm>
        </p:grpSpPr>
        <p:sp>
          <p:nvSpPr>
            <p:cNvPr id="18" name="Freeform 18"/>
            <p:cNvSpPr/>
            <p:nvPr/>
          </p:nvSpPr>
          <p:spPr>
            <a:xfrm>
              <a:off x="1087501" y="404368"/>
              <a:ext cx="871728" cy="2504821"/>
            </a:xfrm>
            <a:custGeom>
              <a:avLst/>
              <a:gdLst/>
              <a:ahLst/>
              <a:cxnLst/>
              <a:rect l="l" t="t" r="r" b="b"/>
              <a:pathLst>
                <a:path w="871728" h="2504821">
                  <a:moveTo>
                    <a:pt x="871728" y="0"/>
                  </a:moveTo>
                  <a:cubicBezTo>
                    <a:pt x="475488" y="94615"/>
                    <a:pt x="189865" y="389509"/>
                    <a:pt x="97409" y="828421"/>
                  </a:cubicBezTo>
                  <a:cubicBezTo>
                    <a:pt x="0" y="1291209"/>
                    <a:pt x="110871" y="1885442"/>
                    <a:pt x="407797" y="2433193"/>
                  </a:cubicBezTo>
                  <a:cubicBezTo>
                    <a:pt x="434721" y="2482850"/>
                    <a:pt x="475107" y="2504821"/>
                    <a:pt x="507746" y="2504821"/>
                  </a:cubicBezTo>
                  <a:cubicBezTo>
                    <a:pt x="552069" y="2504821"/>
                    <a:pt x="582168" y="2464435"/>
                    <a:pt x="545846" y="2397379"/>
                  </a:cubicBezTo>
                  <a:cubicBezTo>
                    <a:pt x="393192" y="2115947"/>
                    <a:pt x="292227" y="1821561"/>
                    <a:pt x="251841" y="1541653"/>
                  </a:cubicBezTo>
                  <a:cubicBezTo>
                    <a:pt x="179705" y="1040511"/>
                    <a:pt x="292227" y="602869"/>
                    <a:pt x="589407" y="363474"/>
                  </a:cubicBezTo>
                  <a:cubicBezTo>
                    <a:pt x="672719" y="296291"/>
                    <a:pt x="767715" y="244856"/>
                    <a:pt x="871601" y="209423"/>
                  </a:cubicBezTo>
                  <a:lnTo>
                    <a:pt x="871601" y="209423"/>
                  </a:lnTo>
                  <a:lnTo>
                    <a:pt x="871601" y="0"/>
                  </a:lnTo>
                  <a:close/>
                </a:path>
              </a:pathLst>
            </a:custGeom>
            <a:solidFill>
              <a:srgbClr val="009941"/>
            </a:solidFill>
          </p:spPr>
          <p:txBody>
            <a:bodyPr/>
            <a:lstStyle/>
            <a:p>
              <a:endParaRPr lang="fi-FI"/>
            </a:p>
          </p:txBody>
        </p:sp>
        <p:sp>
          <p:nvSpPr>
            <p:cNvPr id="19" name="Freeform 19"/>
            <p:cNvSpPr/>
            <p:nvPr/>
          </p:nvSpPr>
          <p:spPr>
            <a:xfrm>
              <a:off x="680974" y="63754"/>
              <a:ext cx="288925" cy="334010"/>
            </a:xfrm>
            <a:custGeom>
              <a:avLst/>
              <a:gdLst/>
              <a:ahLst/>
              <a:cxnLst/>
              <a:rect l="l" t="t" r="r" b="b"/>
              <a:pathLst>
                <a:path w="288925" h="334010">
                  <a:moveTo>
                    <a:pt x="147447" y="762"/>
                  </a:moveTo>
                  <a:lnTo>
                    <a:pt x="154559" y="2413"/>
                  </a:lnTo>
                  <a:cubicBezTo>
                    <a:pt x="181229" y="9398"/>
                    <a:pt x="199644" y="22733"/>
                    <a:pt x="214630" y="41148"/>
                  </a:cubicBezTo>
                  <a:cubicBezTo>
                    <a:pt x="228346" y="58039"/>
                    <a:pt x="237744" y="77470"/>
                    <a:pt x="245999" y="97409"/>
                  </a:cubicBezTo>
                  <a:cubicBezTo>
                    <a:pt x="260350" y="131953"/>
                    <a:pt x="269367" y="168021"/>
                    <a:pt x="274828" y="204851"/>
                  </a:cubicBezTo>
                  <a:lnTo>
                    <a:pt x="287782" y="308356"/>
                  </a:lnTo>
                  <a:cubicBezTo>
                    <a:pt x="288925" y="317754"/>
                    <a:pt x="284861" y="324866"/>
                    <a:pt x="276733" y="329565"/>
                  </a:cubicBezTo>
                  <a:cubicBezTo>
                    <a:pt x="269113" y="334010"/>
                    <a:pt x="209423" y="319659"/>
                    <a:pt x="193675" y="307086"/>
                  </a:cubicBezTo>
                  <a:lnTo>
                    <a:pt x="159385" y="276987"/>
                  </a:lnTo>
                  <a:cubicBezTo>
                    <a:pt x="133604" y="251968"/>
                    <a:pt x="112522" y="223266"/>
                    <a:pt x="92964" y="193294"/>
                  </a:cubicBezTo>
                  <a:lnTo>
                    <a:pt x="48514" y="126492"/>
                  </a:lnTo>
                  <a:cubicBezTo>
                    <a:pt x="37338" y="110363"/>
                    <a:pt x="24638" y="95377"/>
                    <a:pt x="9398" y="82804"/>
                  </a:cubicBezTo>
                  <a:cubicBezTo>
                    <a:pt x="0" y="75057"/>
                    <a:pt x="1778" y="56769"/>
                    <a:pt x="11684" y="50419"/>
                  </a:cubicBezTo>
                  <a:lnTo>
                    <a:pt x="61595" y="19431"/>
                  </a:lnTo>
                  <a:cubicBezTo>
                    <a:pt x="79883" y="10033"/>
                    <a:pt x="99060" y="3175"/>
                    <a:pt x="119634" y="889"/>
                  </a:cubicBezTo>
                  <a:lnTo>
                    <a:pt x="126873" y="127"/>
                  </a:lnTo>
                  <a:cubicBezTo>
                    <a:pt x="136144" y="0"/>
                    <a:pt x="141732" y="381"/>
                    <a:pt x="147447" y="762"/>
                  </a:cubicBezTo>
                </a:path>
              </a:pathLst>
            </a:custGeom>
            <a:solidFill>
              <a:srgbClr val="009941"/>
            </a:solidFill>
          </p:spPr>
          <p:txBody>
            <a:bodyPr/>
            <a:lstStyle/>
            <a:p>
              <a:endParaRPr lang="fi-FI"/>
            </a:p>
          </p:txBody>
        </p:sp>
        <p:sp>
          <p:nvSpPr>
            <p:cNvPr id="20" name="Freeform 20"/>
            <p:cNvSpPr/>
            <p:nvPr/>
          </p:nvSpPr>
          <p:spPr>
            <a:xfrm>
              <a:off x="841883" y="630555"/>
              <a:ext cx="184785" cy="484759"/>
            </a:xfrm>
            <a:custGeom>
              <a:avLst/>
              <a:gdLst/>
              <a:ahLst/>
              <a:cxnLst/>
              <a:rect l="l" t="t" r="r" b="b"/>
              <a:pathLst>
                <a:path w="184785" h="484759">
                  <a:moveTo>
                    <a:pt x="184785" y="362585"/>
                  </a:moveTo>
                  <a:cubicBezTo>
                    <a:pt x="182499" y="398653"/>
                    <a:pt x="176911" y="426593"/>
                    <a:pt x="162052" y="452120"/>
                  </a:cubicBezTo>
                  <a:lnTo>
                    <a:pt x="146939" y="473202"/>
                  </a:lnTo>
                  <a:cubicBezTo>
                    <a:pt x="137287" y="484759"/>
                    <a:pt x="124079" y="484759"/>
                    <a:pt x="110871" y="481711"/>
                  </a:cubicBezTo>
                  <a:lnTo>
                    <a:pt x="99949" y="474345"/>
                  </a:lnTo>
                  <a:cubicBezTo>
                    <a:pt x="93472" y="453771"/>
                    <a:pt x="89789" y="439928"/>
                    <a:pt x="84582" y="426466"/>
                  </a:cubicBezTo>
                  <a:lnTo>
                    <a:pt x="44958" y="325755"/>
                  </a:lnTo>
                  <a:cubicBezTo>
                    <a:pt x="31496" y="291592"/>
                    <a:pt x="18796" y="257048"/>
                    <a:pt x="11049" y="220980"/>
                  </a:cubicBezTo>
                  <a:cubicBezTo>
                    <a:pt x="3175" y="184785"/>
                    <a:pt x="0" y="148336"/>
                    <a:pt x="4064" y="111379"/>
                  </a:cubicBezTo>
                  <a:cubicBezTo>
                    <a:pt x="7747" y="77851"/>
                    <a:pt x="17399" y="46228"/>
                    <a:pt x="34671" y="17145"/>
                  </a:cubicBezTo>
                  <a:cubicBezTo>
                    <a:pt x="43688" y="2032"/>
                    <a:pt x="57658" y="0"/>
                    <a:pt x="70358" y="12192"/>
                  </a:cubicBezTo>
                  <a:cubicBezTo>
                    <a:pt x="93853" y="34671"/>
                    <a:pt x="112268" y="60960"/>
                    <a:pt x="126873" y="90043"/>
                  </a:cubicBezTo>
                  <a:cubicBezTo>
                    <a:pt x="144653" y="125222"/>
                    <a:pt x="156337" y="162560"/>
                    <a:pt x="164592" y="200914"/>
                  </a:cubicBezTo>
                  <a:lnTo>
                    <a:pt x="183007" y="320167"/>
                  </a:lnTo>
                  <a:cubicBezTo>
                    <a:pt x="184531" y="336550"/>
                    <a:pt x="184277" y="353187"/>
                    <a:pt x="184658" y="362712"/>
                  </a:cubicBezTo>
                </a:path>
              </a:pathLst>
            </a:custGeom>
            <a:solidFill>
              <a:srgbClr val="009941"/>
            </a:solidFill>
          </p:spPr>
          <p:txBody>
            <a:bodyPr/>
            <a:lstStyle/>
            <a:p>
              <a:endParaRPr lang="fi-FI"/>
            </a:p>
          </p:txBody>
        </p:sp>
        <p:sp>
          <p:nvSpPr>
            <p:cNvPr id="21" name="Freeform 21"/>
            <p:cNvSpPr/>
            <p:nvPr/>
          </p:nvSpPr>
          <p:spPr>
            <a:xfrm>
              <a:off x="449326" y="507111"/>
              <a:ext cx="267208" cy="330327"/>
            </a:xfrm>
            <a:custGeom>
              <a:avLst/>
              <a:gdLst/>
              <a:ahLst/>
              <a:cxnLst/>
              <a:rect l="l" t="t" r="r" b="b"/>
              <a:pathLst>
                <a:path w="267208" h="330327">
                  <a:moveTo>
                    <a:pt x="267208" y="301117"/>
                  </a:moveTo>
                  <a:lnTo>
                    <a:pt x="265811" y="310134"/>
                  </a:lnTo>
                  <a:cubicBezTo>
                    <a:pt x="261620" y="324993"/>
                    <a:pt x="252349" y="330327"/>
                    <a:pt x="241808" y="327406"/>
                  </a:cubicBezTo>
                  <a:cubicBezTo>
                    <a:pt x="234315" y="325374"/>
                    <a:pt x="128270" y="245237"/>
                    <a:pt x="84074" y="212471"/>
                  </a:cubicBezTo>
                  <a:lnTo>
                    <a:pt x="39878" y="179070"/>
                  </a:lnTo>
                  <a:cubicBezTo>
                    <a:pt x="30226" y="171577"/>
                    <a:pt x="21463" y="163068"/>
                    <a:pt x="13970" y="153289"/>
                  </a:cubicBezTo>
                  <a:cubicBezTo>
                    <a:pt x="6223" y="143002"/>
                    <a:pt x="762" y="131953"/>
                    <a:pt x="0" y="118745"/>
                  </a:cubicBezTo>
                  <a:lnTo>
                    <a:pt x="6985" y="89281"/>
                  </a:lnTo>
                  <a:cubicBezTo>
                    <a:pt x="12192" y="79121"/>
                    <a:pt x="19050" y="70104"/>
                    <a:pt x="26924" y="61976"/>
                  </a:cubicBezTo>
                  <a:lnTo>
                    <a:pt x="87757" y="10668"/>
                  </a:lnTo>
                  <a:cubicBezTo>
                    <a:pt x="94996" y="5461"/>
                    <a:pt x="102997" y="1524"/>
                    <a:pt x="112014" y="0"/>
                  </a:cubicBezTo>
                  <a:lnTo>
                    <a:pt x="128524" y="1143"/>
                  </a:lnTo>
                  <a:cubicBezTo>
                    <a:pt x="137922" y="12319"/>
                    <a:pt x="141097" y="17399"/>
                    <a:pt x="143637" y="22733"/>
                  </a:cubicBezTo>
                  <a:lnTo>
                    <a:pt x="249936" y="242443"/>
                  </a:lnTo>
                  <a:cubicBezTo>
                    <a:pt x="255143" y="253238"/>
                    <a:pt x="259588" y="264287"/>
                    <a:pt x="263652" y="275590"/>
                  </a:cubicBezTo>
                  <a:lnTo>
                    <a:pt x="267208" y="301371"/>
                  </a:lnTo>
                </a:path>
              </a:pathLst>
            </a:custGeom>
            <a:solidFill>
              <a:srgbClr val="009941"/>
            </a:solidFill>
          </p:spPr>
          <p:txBody>
            <a:bodyPr/>
            <a:lstStyle/>
            <a:p>
              <a:endParaRPr lang="fi-FI"/>
            </a:p>
          </p:txBody>
        </p:sp>
        <p:sp>
          <p:nvSpPr>
            <p:cNvPr id="22" name="Freeform 22"/>
            <p:cNvSpPr/>
            <p:nvPr/>
          </p:nvSpPr>
          <p:spPr>
            <a:xfrm>
              <a:off x="85217" y="1326769"/>
              <a:ext cx="1874266" cy="1978406"/>
            </a:xfrm>
            <a:custGeom>
              <a:avLst/>
              <a:gdLst/>
              <a:ahLst/>
              <a:cxnLst/>
              <a:rect l="l" t="t" r="r" b="b"/>
              <a:pathLst>
                <a:path w="1874266" h="1978406">
                  <a:moveTo>
                    <a:pt x="1278509" y="127"/>
                  </a:moveTo>
                  <a:cubicBezTo>
                    <a:pt x="1243330" y="127"/>
                    <a:pt x="1206881" y="5207"/>
                    <a:pt x="1169797" y="16002"/>
                  </a:cubicBezTo>
                  <a:cubicBezTo>
                    <a:pt x="1100074" y="36322"/>
                    <a:pt x="1038479" y="71628"/>
                    <a:pt x="984758" y="120650"/>
                  </a:cubicBezTo>
                  <a:lnTo>
                    <a:pt x="919099" y="182880"/>
                  </a:lnTo>
                  <a:cubicBezTo>
                    <a:pt x="868553" y="173482"/>
                    <a:pt x="821944" y="162306"/>
                    <a:pt x="774700" y="156718"/>
                  </a:cubicBezTo>
                  <a:cubicBezTo>
                    <a:pt x="766064" y="155702"/>
                    <a:pt x="757555" y="155194"/>
                    <a:pt x="749046" y="155194"/>
                  </a:cubicBezTo>
                  <a:cubicBezTo>
                    <a:pt x="707517" y="155194"/>
                    <a:pt x="667258" y="166751"/>
                    <a:pt x="628269" y="184785"/>
                  </a:cubicBezTo>
                  <a:cubicBezTo>
                    <a:pt x="583184" y="205740"/>
                    <a:pt x="552831" y="243586"/>
                    <a:pt x="519303" y="276860"/>
                  </a:cubicBezTo>
                  <a:lnTo>
                    <a:pt x="444119" y="240157"/>
                  </a:lnTo>
                  <a:cubicBezTo>
                    <a:pt x="416179" y="229235"/>
                    <a:pt x="388366" y="223774"/>
                    <a:pt x="360807" y="223774"/>
                  </a:cubicBezTo>
                  <a:cubicBezTo>
                    <a:pt x="325374" y="223774"/>
                    <a:pt x="290322" y="232791"/>
                    <a:pt x="255905" y="250698"/>
                  </a:cubicBezTo>
                  <a:cubicBezTo>
                    <a:pt x="171323" y="294640"/>
                    <a:pt x="136017" y="378714"/>
                    <a:pt x="165227" y="468503"/>
                  </a:cubicBezTo>
                  <a:cubicBezTo>
                    <a:pt x="172212" y="490220"/>
                    <a:pt x="182499" y="511175"/>
                    <a:pt x="194056" y="530733"/>
                  </a:cubicBezTo>
                  <a:lnTo>
                    <a:pt x="279273" y="669163"/>
                  </a:lnTo>
                  <a:cubicBezTo>
                    <a:pt x="285369" y="679069"/>
                    <a:pt x="289814" y="689991"/>
                    <a:pt x="295148" y="700786"/>
                  </a:cubicBezTo>
                  <a:lnTo>
                    <a:pt x="267462" y="722503"/>
                  </a:lnTo>
                  <a:cubicBezTo>
                    <a:pt x="200533" y="772033"/>
                    <a:pt x="145415" y="831723"/>
                    <a:pt x="104521" y="904748"/>
                  </a:cubicBezTo>
                  <a:cubicBezTo>
                    <a:pt x="22479" y="1051433"/>
                    <a:pt x="0" y="1205484"/>
                    <a:pt x="45339" y="1366647"/>
                  </a:cubicBezTo>
                  <a:cubicBezTo>
                    <a:pt x="54864" y="1400429"/>
                    <a:pt x="69596" y="1433957"/>
                    <a:pt x="88265" y="1463421"/>
                  </a:cubicBezTo>
                  <a:cubicBezTo>
                    <a:pt x="126873" y="1524254"/>
                    <a:pt x="177673" y="1556131"/>
                    <a:pt x="234188" y="1556131"/>
                  </a:cubicBezTo>
                  <a:cubicBezTo>
                    <a:pt x="254381" y="1556131"/>
                    <a:pt x="275209" y="1552067"/>
                    <a:pt x="296545" y="1543812"/>
                  </a:cubicBezTo>
                  <a:cubicBezTo>
                    <a:pt x="303911" y="1541018"/>
                    <a:pt x="312039" y="1540383"/>
                    <a:pt x="322580" y="1538224"/>
                  </a:cubicBezTo>
                  <a:lnTo>
                    <a:pt x="341376" y="1606042"/>
                  </a:lnTo>
                  <a:cubicBezTo>
                    <a:pt x="388874" y="1755013"/>
                    <a:pt x="514985" y="1844802"/>
                    <a:pt x="658749" y="1844802"/>
                  </a:cubicBezTo>
                  <a:cubicBezTo>
                    <a:pt x="696849" y="1844802"/>
                    <a:pt x="736346" y="1838452"/>
                    <a:pt x="775843" y="1825244"/>
                  </a:cubicBezTo>
                  <a:cubicBezTo>
                    <a:pt x="822071" y="1809750"/>
                    <a:pt x="864235" y="1786763"/>
                    <a:pt x="902081" y="1755521"/>
                  </a:cubicBezTo>
                  <a:lnTo>
                    <a:pt x="935355" y="1733423"/>
                  </a:lnTo>
                  <a:lnTo>
                    <a:pt x="963041" y="1777619"/>
                  </a:lnTo>
                  <a:cubicBezTo>
                    <a:pt x="1006729" y="1839341"/>
                    <a:pt x="1056386" y="1893443"/>
                    <a:pt x="1123950" y="1931797"/>
                  </a:cubicBezTo>
                  <a:cubicBezTo>
                    <a:pt x="1180465" y="1963928"/>
                    <a:pt x="1240028" y="1978406"/>
                    <a:pt x="1298067" y="1978406"/>
                  </a:cubicBezTo>
                  <a:cubicBezTo>
                    <a:pt x="1439799" y="1978406"/>
                    <a:pt x="1572514" y="1892173"/>
                    <a:pt x="1631188" y="1767586"/>
                  </a:cubicBezTo>
                  <a:lnTo>
                    <a:pt x="1658239" y="1708277"/>
                  </a:lnTo>
                  <a:cubicBezTo>
                    <a:pt x="1686560" y="1694942"/>
                    <a:pt x="1711960" y="1684528"/>
                    <a:pt x="1735709" y="1671193"/>
                  </a:cubicBezTo>
                  <a:lnTo>
                    <a:pt x="1804289" y="1626362"/>
                  </a:lnTo>
                  <a:cubicBezTo>
                    <a:pt x="1829181" y="1607820"/>
                    <a:pt x="1852549" y="1587881"/>
                    <a:pt x="1874266" y="1566799"/>
                  </a:cubicBezTo>
                  <a:lnTo>
                    <a:pt x="1874266" y="1566799"/>
                  </a:lnTo>
                  <a:lnTo>
                    <a:pt x="1874266" y="244348"/>
                  </a:lnTo>
                  <a:lnTo>
                    <a:pt x="1874266" y="244348"/>
                  </a:lnTo>
                  <a:cubicBezTo>
                    <a:pt x="1826768" y="217043"/>
                    <a:pt x="1772539" y="201930"/>
                    <a:pt x="1716913" y="201930"/>
                  </a:cubicBezTo>
                  <a:cubicBezTo>
                    <a:pt x="1700657" y="201930"/>
                    <a:pt x="1684401" y="203200"/>
                    <a:pt x="1668145" y="205867"/>
                  </a:cubicBezTo>
                  <a:cubicBezTo>
                    <a:pt x="1651762" y="208534"/>
                    <a:pt x="1635379" y="211836"/>
                    <a:pt x="1616456" y="215392"/>
                  </a:cubicBezTo>
                  <a:lnTo>
                    <a:pt x="1593977" y="178435"/>
                  </a:lnTo>
                  <a:cubicBezTo>
                    <a:pt x="1529842" y="73533"/>
                    <a:pt x="1413383" y="0"/>
                    <a:pt x="1278763" y="0"/>
                  </a:cubicBezTo>
                  <a:close/>
                </a:path>
              </a:pathLst>
            </a:custGeom>
            <a:solidFill>
              <a:srgbClr val="F2B90D"/>
            </a:solidFill>
          </p:spPr>
          <p:txBody>
            <a:bodyPr/>
            <a:lstStyle/>
            <a:p>
              <a:endParaRPr lang="fi-FI"/>
            </a:p>
          </p:txBody>
        </p:sp>
        <p:sp>
          <p:nvSpPr>
            <p:cNvPr id="23" name="Freeform 23"/>
            <p:cNvSpPr/>
            <p:nvPr/>
          </p:nvSpPr>
          <p:spPr>
            <a:xfrm>
              <a:off x="63500" y="1305941"/>
              <a:ext cx="1896237" cy="2020443"/>
            </a:xfrm>
            <a:custGeom>
              <a:avLst/>
              <a:gdLst/>
              <a:ahLst/>
              <a:cxnLst/>
              <a:rect l="l" t="t" r="r" b="b"/>
              <a:pathLst>
                <a:path w="1896237" h="2020443">
                  <a:moveTo>
                    <a:pt x="934212" y="180975"/>
                  </a:moveTo>
                  <a:lnTo>
                    <a:pt x="934212" y="180975"/>
                  </a:lnTo>
                  <a:lnTo>
                    <a:pt x="934212" y="180975"/>
                  </a:lnTo>
                  <a:cubicBezTo>
                    <a:pt x="934212" y="180975"/>
                    <a:pt x="934212" y="180975"/>
                    <a:pt x="934212" y="180975"/>
                  </a:cubicBezTo>
                  <a:close/>
                  <a:moveTo>
                    <a:pt x="1300226" y="0"/>
                  </a:moveTo>
                  <a:cubicBezTo>
                    <a:pt x="1263142" y="0"/>
                    <a:pt x="1224661" y="5334"/>
                    <a:pt x="1185545" y="16637"/>
                  </a:cubicBezTo>
                  <a:cubicBezTo>
                    <a:pt x="1112647" y="37846"/>
                    <a:pt x="1048258" y="74803"/>
                    <a:pt x="992251" y="125857"/>
                  </a:cubicBezTo>
                  <a:lnTo>
                    <a:pt x="992251" y="125857"/>
                  </a:lnTo>
                  <a:cubicBezTo>
                    <a:pt x="983361" y="133985"/>
                    <a:pt x="974598" y="142240"/>
                    <a:pt x="966089" y="150241"/>
                  </a:cubicBezTo>
                  <a:lnTo>
                    <a:pt x="945007" y="170434"/>
                  </a:lnTo>
                  <a:cubicBezTo>
                    <a:pt x="941324" y="173990"/>
                    <a:pt x="937641" y="177419"/>
                    <a:pt x="934085" y="180848"/>
                  </a:cubicBezTo>
                  <a:lnTo>
                    <a:pt x="898779" y="173863"/>
                  </a:lnTo>
                  <a:cubicBezTo>
                    <a:pt x="865505" y="167132"/>
                    <a:pt x="832358" y="160401"/>
                    <a:pt x="798703" y="156464"/>
                  </a:cubicBezTo>
                  <a:cubicBezTo>
                    <a:pt x="789305" y="155321"/>
                    <a:pt x="779907" y="154813"/>
                    <a:pt x="770636" y="154813"/>
                  </a:cubicBezTo>
                  <a:cubicBezTo>
                    <a:pt x="725170" y="154813"/>
                    <a:pt x="681863" y="167386"/>
                    <a:pt x="640969" y="186436"/>
                  </a:cubicBezTo>
                  <a:lnTo>
                    <a:pt x="640969" y="186436"/>
                  </a:lnTo>
                  <a:cubicBezTo>
                    <a:pt x="610235" y="200787"/>
                    <a:pt x="586105" y="221869"/>
                    <a:pt x="564896" y="242951"/>
                  </a:cubicBezTo>
                  <a:lnTo>
                    <a:pt x="545084" y="263271"/>
                  </a:lnTo>
                  <a:cubicBezTo>
                    <a:pt x="542290" y="266192"/>
                    <a:pt x="539496" y="269113"/>
                    <a:pt x="536702" y="272034"/>
                  </a:cubicBezTo>
                  <a:cubicBezTo>
                    <a:pt x="533019" y="270129"/>
                    <a:pt x="529336" y="268224"/>
                    <a:pt x="525653" y="266319"/>
                  </a:cubicBezTo>
                  <a:lnTo>
                    <a:pt x="473456" y="241554"/>
                  </a:lnTo>
                  <a:lnTo>
                    <a:pt x="473456" y="241554"/>
                  </a:lnTo>
                  <a:cubicBezTo>
                    <a:pt x="443103" y="229616"/>
                    <a:pt x="412623" y="223647"/>
                    <a:pt x="382524" y="223647"/>
                  </a:cubicBezTo>
                  <a:cubicBezTo>
                    <a:pt x="343662" y="223647"/>
                    <a:pt x="305308" y="233426"/>
                    <a:pt x="267970" y="252857"/>
                  </a:cubicBezTo>
                  <a:cubicBezTo>
                    <a:pt x="174498" y="301371"/>
                    <a:pt x="134620" y="395986"/>
                    <a:pt x="167005" y="495681"/>
                  </a:cubicBezTo>
                  <a:cubicBezTo>
                    <a:pt x="174625" y="519176"/>
                    <a:pt x="185547" y="541655"/>
                    <a:pt x="197739" y="562102"/>
                  </a:cubicBezTo>
                  <a:cubicBezTo>
                    <a:pt x="204470" y="573532"/>
                    <a:pt x="211328" y="584708"/>
                    <a:pt x="218186" y="596011"/>
                  </a:cubicBezTo>
                  <a:lnTo>
                    <a:pt x="250825" y="648589"/>
                  </a:lnTo>
                  <a:cubicBezTo>
                    <a:pt x="261747" y="665988"/>
                    <a:pt x="272542" y="683387"/>
                    <a:pt x="283210" y="700786"/>
                  </a:cubicBezTo>
                  <a:lnTo>
                    <a:pt x="301117" y="689864"/>
                  </a:lnTo>
                  <a:lnTo>
                    <a:pt x="284988" y="703707"/>
                  </a:lnTo>
                  <a:lnTo>
                    <a:pt x="288417" y="710438"/>
                  </a:lnTo>
                  <a:lnTo>
                    <a:pt x="289941" y="713486"/>
                  </a:lnTo>
                  <a:lnTo>
                    <a:pt x="290830" y="715391"/>
                  </a:lnTo>
                  <a:lnTo>
                    <a:pt x="287147" y="718312"/>
                  </a:lnTo>
                  <a:lnTo>
                    <a:pt x="276733" y="726313"/>
                  </a:lnTo>
                  <a:lnTo>
                    <a:pt x="276733" y="726313"/>
                  </a:lnTo>
                  <a:cubicBezTo>
                    <a:pt x="207645" y="777367"/>
                    <a:pt x="150368" y="839216"/>
                    <a:pt x="107950" y="915162"/>
                  </a:cubicBezTo>
                  <a:lnTo>
                    <a:pt x="107950" y="915162"/>
                  </a:lnTo>
                  <a:cubicBezTo>
                    <a:pt x="23495" y="1066419"/>
                    <a:pt x="0" y="1226058"/>
                    <a:pt x="46990" y="1393063"/>
                  </a:cubicBezTo>
                  <a:cubicBezTo>
                    <a:pt x="57023" y="1428750"/>
                    <a:pt x="72517" y="1464056"/>
                    <a:pt x="92329" y="1495425"/>
                  </a:cubicBezTo>
                  <a:cubicBezTo>
                    <a:pt x="134239" y="1561592"/>
                    <a:pt x="191516" y="1598041"/>
                    <a:pt x="255778" y="1598041"/>
                  </a:cubicBezTo>
                  <a:cubicBezTo>
                    <a:pt x="278384" y="1598041"/>
                    <a:pt x="301752" y="1593596"/>
                    <a:pt x="325755" y="1584325"/>
                  </a:cubicBezTo>
                  <a:lnTo>
                    <a:pt x="327025" y="1583817"/>
                  </a:lnTo>
                  <a:lnTo>
                    <a:pt x="329057" y="1583309"/>
                  </a:lnTo>
                  <a:lnTo>
                    <a:pt x="330073" y="1587373"/>
                  </a:lnTo>
                  <a:cubicBezTo>
                    <a:pt x="334137" y="1602867"/>
                    <a:pt x="338201" y="1618234"/>
                    <a:pt x="343027" y="1633347"/>
                  </a:cubicBezTo>
                  <a:lnTo>
                    <a:pt x="362966" y="1626997"/>
                  </a:lnTo>
                  <a:lnTo>
                    <a:pt x="343535" y="1635125"/>
                  </a:lnTo>
                  <a:lnTo>
                    <a:pt x="344678" y="1638681"/>
                  </a:lnTo>
                  <a:cubicBezTo>
                    <a:pt x="396367" y="1793494"/>
                    <a:pt x="529336" y="1886712"/>
                    <a:pt x="680212" y="1886712"/>
                  </a:cubicBezTo>
                  <a:cubicBezTo>
                    <a:pt x="720598" y="1886712"/>
                    <a:pt x="762254" y="1880108"/>
                    <a:pt x="803910" y="1866138"/>
                  </a:cubicBezTo>
                  <a:cubicBezTo>
                    <a:pt x="852551" y="1849882"/>
                    <a:pt x="897001" y="1825625"/>
                    <a:pt x="936879" y="1792732"/>
                  </a:cubicBezTo>
                  <a:lnTo>
                    <a:pt x="923544" y="1776603"/>
                  </a:lnTo>
                  <a:lnTo>
                    <a:pt x="939546" y="1790573"/>
                  </a:lnTo>
                  <a:lnTo>
                    <a:pt x="946023" y="1786128"/>
                  </a:lnTo>
                  <a:lnTo>
                    <a:pt x="948944" y="1784223"/>
                  </a:lnTo>
                  <a:lnTo>
                    <a:pt x="950087" y="1783461"/>
                  </a:lnTo>
                  <a:lnTo>
                    <a:pt x="967486" y="1810766"/>
                  </a:lnTo>
                  <a:lnTo>
                    <a:pt x="967486" y="1810766"/>
                  </a:lnTo>
                  <a:cubicBezTo>
                    <a:pt x="1012190" y="1873885"/>
                    <a:pt x="1064006" y="1930654"/>
                    <a:pt x="1135126" y="1971040"/>
                  </a:cubicBezTo>
                  <a:lnTo>
                    <a:pt x="1161796" y="1984883"/>
                  </a:lnTo>
                  <a:cubicBezTo>
                    <a:pt x="1213612" y="2009267"/>
                    <a:pt x="1267206" y="2020443"/>
                    <a:pt x="1319530" y="2020443"/>
                  </a:cubicBezTo>
                  <a:cubicBezTo>
                    <a:pt x="1469644" y="2020443"/>
                    <a:pt x="1609725" y="1929003"/>
                    <a:pt x="1671574" y="1797558"/>
                  </a:cubicBezTo>
                  <a:lnTo>
                    <a:pt x="1671574" y="1797558"/>
                  </a:lnTo>
                  <a:cubicBezTo>
                    <a:pt x="1675384" y="1789557"/>
                    <a:pt x="1679067" y="1781556"/>
                    <a:pt x="1682496" y="1773809"/>
                  </a:cubicBezTo>
                  <a:lnTo>
                    <a:pt x="1691259" y="1754505"/>
                  </a:lnTo>
                  <a:cubicBezTo>
                    <a:pt x="1692656" y="1751330"/>
                    <a:pt x="1694180" y="1748155"/>
                    <a:pt x="1695450" y="1745107"/>
                  </a:cubicBezTo>
                  <a:lnTo>
                    <a:pt x="1695450" y="1745107"/>
                  </a:lnTo>
                  <a:lnTo>
                    <a:pt x="1713992" y="1736598"/>
                  </a:lnTo>
                  <a:cubicBezTo>
                    <a:pt x="1732153" y="1728343"/>
                    <a:pt x="1750060" y="1720215"/>
                    <a:pt x="1767205" y="1710563"/>
                  </a:cubicBezTo>
                  <a:lnTo>
                    <a:pt x="1767205" y="1710563"/>
                  </a:lnTo>
                  <a:cubicBezTo>
                    <a:pt x="1791843" y="1696720"/>
                    <a:pt x="1815592" y="1680972"/>
                    <a:pt x="1838071" y="1664208"/>
                  </a:cubicBezTo>
                  <a:lnTo>
                    <a:pt x="1838071" y="1664208"/>
                  </a:lnTo>
                  <a:cubicBezTo>
                    <a:pt x="1858264" y="1649222"/>
                    <a:pt x="1877441" y="1633347"/>
                    <a:pt x="1895602" y="1616710"/>
                  </a:cubicBezTo>
                  <a:lnTo>
                    <a:pt x="1895602" y="1616710"/>
                  </a:lnTo>
                  <a:lnTo>
                    <a:pt x="1895602" y="1558417"/>
                  </a:lnTo>
                  <a:lnTo>
                    <a:pt x="1895602" y="1558417"/>
                  </a:lnTo>
                  <a:cubicBezTo>
                    <a:pt x="1870329" y="1584325"/>
                    <a:pt x="1842897" y="1608455"/>
                    <a:pt x="1813052" y="1630680"/>
                  </a:cubicBezTo>
                  <a:lnTo>
                    <a:pt x="1813052" y="1630680"/>
                  </a:lnTo>
                  <a:cubicBezTo>
                    <a:pt x="1791843" y="1646555"/>
                    <a:pt x="1769618" y="1661160"/>
                    <a:pt x="1746758" y="1673987"/>
                  </a:cubicBezTo>
                  <a:lnTo>
                    <a:pt x="1696720" y="1698371"/>
                  </a:lnTo>
                  <a:cubicBezTo>
                    <a:pt x="1688465" y="1702181"/>
                    <a:pt x="1679702" y="1706118"/>
                    <a:pt x="1670685" y="1710309"/>
                  </a:cubicBezTo>
                  <a:lnTo>
                    <a:pt x="1663700" y="1713611"/>
                  </a:lnTo>
                  <a:lnTo>
                    <a:pt x="1658112" y="1725930"/>
                  </a:lnTo>
                  <a:lnTo>
                    <a:pt x="1653032" y="1737360"/>
                  </a:lnTo>
                  <a:cubicBezTo>
                    <a:pt x="1650238" y="1743583"/>
                    <a:pt x="1647317" y="1750060"/>
                    <a:pt x="1644396" y="1756537"/>
                  </a:cubicBezTo>
                  <a:lnTo>
                    <a:pt x="1633728" y="1779778"/>
                  </a:lnTo>
                  <a:lnTo>
                    <a:pt x="1633728" y="1779778"/>
                  </a:lnTo>
                  <a:cubicBezTo>
                    <a:pt x="1578356" y="1897507"/>
                    <a:pt x="1453007" y="1978533"/>
                    <a:pt x="1319530" y="1978533"/>
                  </a:cubicBezTo>
                  <a:cubicBezTo>
                    <a:pt x="1273048" y="1978533"/>
                    <a:pt x="1225550" y="1968627"/>
                    <a:pt x="1179576" y="1947037"/>
                  </a:cubicBezTo>
                  <a:cubicBezTo>
                    <a:pt x="1171575" y="1943227"/>
                    <a:pt x="1163701" y="1939163"/>
                    <a:pt x="1155827" y="1934718"/>
                  </a:cubicBezTo>
                  <a:cubicBezTo>
                    <a:pt x="1092073" y="1898396"/>
                    <a:pt x="1044448" y="1846961"/>
                    <a:pt x="1001776" y="1786636"/>
                  </a:cubicBezTo>
                  <a:lnTo>
                    <a:pt x="984631" y="1759585"/>
                  </a:lnTo>
                  <a:cubicBezTo>
                    <a:pt x="981583" y="1754505"/>
                    <a:pt x="978408" y="1749171"/>
                    <a:pt x="974852" y="1743456"/>
                  </a:cubicBezTo>
                  <a:lnTo>
                    <a:pt x="963549" y="1725168"/>
                  </a:lnTo>
                  <a:lnTo>
                    <a:pt x="945642" y="1736978"/>
                  </a:lnTo>
                  <a:lnTo>
                    <a:pt x="941451" y="1739773"/>
                  </a:lnTo>
                  <a:lnTo>
                    <a:pt x="930148" y="1746758"/>
                  </a:lnTo>
                  <a:lnTo>
                    <a:pt x="923290" y="1751203"/>
                  </a:lnTo>
                  <a:lnTo>
                    <a:pt x="919099" y="1753997"/>
                  </a:lnTo>
                  <a:lnTo>
                    <a:pt x="910590" y="1760474"/>
                  </a:lnTo>
                  <a:lnTo>
                    <a:pt x="910590" y="1760474"/>
                  </a:lnTo>
                  <a:cubicBezTo>
                    <a:pt x="874776" y="1789938"/>
                    <a:pt x="834898" y="1811781"/>
                    <a:pt x="790956" y="1826514"/>
                  </a:cubicBezTo>
                  <a:lnTo>
                    <a:pt x="790956" y="1826514"/>
                  </a:lnTo>
                  <a:cubicBezTo>
                    <a:pt x="753618" y="1838959"/>
                    <a:pt x="716534" y="1844928"/>
                    <a:pt x="680593" y="1844928"/>
                  </a:cubicBezTo>
                  <a:cubicBezTo>
                    <a:pt x="547243" y="1844928"/>
                    <a:pt x="430657" y="1762633"/>
                    <a:pt x="384810" y="1625599"/>
                  </a:cubicBezTo>
                  <a:cubicBezTo>
                    <a:pt x="384302" y="1623948"/>
                    <a:pt x="383794" y="1622424"/>
                    <a:pt x="383286" y="1620773"/>
                  </a:cubicBezTo>
                  <a:lnTo>
                    <a:pt x="370967" y="1576831"/>
                  </a:lnTo>
                  <a:cubicBezTo>
                    <a:pt x="369062" y="1569465"/>
                    <a:pt x="367030" y="1561718"/>
                    <a:pt x="364744" y="1553717"/>
                  </a:cubicBezTo>
                  <a:lnTo>
                    <a:pt x="359537" y="1534794"/>
                  </a:lnTo>
                  <a:lnTo>
                    <a:pt x="337185" y="1539493"/>
                  </a:lnTo>
                  <a:lnTo>
                    <a:pt x="328549" y="1541017"/>
                  </a:lnTo>
                  <a:lnTo>
                    <a:pt x="322707" y="1542160"/>
                  </a:lnTo>
                  <a:lnTo>
                    <a:pt x="319024" y="1542922"/>
                  </a:lnTo>
                  <a:lnTo>
                    <a:pt x="310896" y="1545589"/>
                  </a:lnTo>
                  <a:lnTo>
                    <a:pt x="310896" y="1545589"/>
                  </a:lnTo>
                  <a:cubicBezTo>
                    <a:pt x="292227" y="1552828"/>
                    <a:pt x="273939" y="1556511"/>
                    <a:pt x="256159" y="1556511"/>
                  </a:cubicBezTo>
                  <a:cubicBezTo>
                    <a:pt x="207391" y="1556511"/>
                    <a:pt x="163068" y="1529079"/>
                    <a:pt x="128016" y="1473453"/>
                  </a:cubicBezTo>
                  <a:lnTo>
                    <a:pt x="128016" y="1473453"/>
                  </a:lnTo>
                  <a:cubicBezTo>
                    <a:pt x="110490" y="1445767"/>
                    <a:pt x="96520" y="1414017"/>
                    <a:pt x="87630" y="1382140"/>
                  </a:cubicBezTo>
                  <a:lnTo>
                    <a:pt x="87630" y="1382140"/>
                  </a:lnTo>
                  <a:cubicBezTo>
                    <a:pt x="43942" y="1226692"/>
                    <a:pt x="65405" y="1078356"/>
                    <a:pt x="144907" y="936116"/>
                  </a:cubicBezTo>
                  <a:cubicBezTo>
                    <a:pt x="184150" y="865885"/>
                    <a:pt x="237236" y="808354"/>
                    <a:pt x="302006" y="760475"/>
                  </a:cubicBezTo>
                  <a:lnTo>
                    <a:pt x="289560" y="743584"/>
                  </a:lnTo>
                  <a:lnTo>
                    <a:pt x="307975" y="756030"/>
                  </a:lnTo>
                  <a:lnTo>
                    <a:pt x="320040" y="746378"/>
                  </a:lnTo>
                  <a:cubicBezTo>
                    <a:pt x="323215" y="743838"/>
                    <a:pt x="326517" y="741298"/>
                    <a:pt x="330073" y="738377"/>
                  </a:cubicBezTo>
                  <a:lnTo>
                    <a:pt x="343408" y="727836"/>
                  </a:lnTo>
                  <a:lnTo>
                    <a:pt x="334264" y="709421"/>
                  </a:lnTo>
                  <a:lnTo>
                    <a:pt x="329565" y="699388"/>
                  </a:lnTo>
                  <a:lnTo>
                    <a:pt x="326136" y="692276"/>
                  </a:lnTo>
                  <a:lnTo>
                    <a:pt x="324104" y="688085"/>
                  </a:lnTo>
                  <a:lnTo>
                    <a:pt x="319151" y="679449"/>
                  </a:lnTo>
                  <a:lnTo>
                    <a:pt x="319151" y="679449"/>
                  </a:lnTo>
                  <a:cubicBezTo>
                    <a:pt x="308356" y="661796"/>
                    <a:pt x="297434" y="644270"/>
                    <a:pt x="286512" y="626871"/>
                  </a:cubicBezTo>
                  <a:lnTo>
                    <a:pt x="254127" y="574674"/>
                  </a:lnTo>
                  <a:cubicBezTo>
                    <a:pt x="247396" y="563625"/>
                    <a:pt x="240665" y="552449"/>
                    <a:pt x="234061" y="541400"/>
                  </a:cubicBezTo>
                  <a:lnTo>
                    <a:pt x="207137" y="483234"/>
                  </a:lnTo>
                  <a:lnTo>
                    <a:pt x="207137" y="483234"/>
                  </a:lnTo>
                  <a:cubicBezTo>
                    <a:pt x="181229" y="403478"/>
                    <a:pt x="211836" y="329818"/>
                    <a:pt x="287528" y="290575"/>
                  </a:cubicBezTo>
                  <a:lnTo>
                    <a:pt x="287528" y="290575"/>
                  </a:lnTo>
                  <a:cubicBezTo>
                    <a:pt x="319024" y="274192"/>
                    <a:pt x="350774" y="266064"/>
                    <a:pt x="382778" y="266064"/>
                  </a:cubicBezTo>
                  <a:cubicBezTo>
                    <a:pt x="407797" y="266064"/>
                    <a:pt x="433070" y="271017"/>
                    <a:pt x="458470" y="281050"/>
                  </a:cubicBezTo>
                  <a:lnTo>
                    <a:pt x="506730" y="304037"/>
                  </a:lnTo>
                  <a:cubicBezTo>
                    <a:pt x="514731" y="308228"/>
                    <a:pt x="523240" y="312546"/>
                    <a:pt x="532003" y="316991"/>
                  </a:cubicBezTo>
                  <a:lnTo>
                    <a:pt x="545465" y="323595"/>
                  </a:lnTo>
                  <a:lnTo>
                    <a:pt x="556133" y="313054"/>
                  </a:lnTo>
                  <a:cubicBezTo>
                    <a:pt x="562864" y="306450"/>
                    <a:pt x="569341" y="299592"/>
                    <a:pt x="575818" y="292988"/>
                  </a:cubicBezTo>
                  <a:lnTo>
                    <a:pt x="594995" y="273303"/>
                  </a:lnTo>
                  <a:cubicBezTo>
                    <a:pt x="615061" y="253364"/>
                    <a:pt x="635000" y="236346"/>
                    <a:pt x="659130" y="225170"/>
                  </a:cubicBezTo>
                  <a:cubicBezTo>
                    <a:pt x="696214" y="207898"/>
                    <a:pt x="733425" y="197484"/>
                    <a:pt x="771144" y="197484"/>
                  </a:cubicBezTo>
                  <a:cubicBezTo>
                    <a:pt x="778891" y="197484"/>
                    <a:pt x="786511" y="197865"/>
                    <a:pt x="794385" y="198881"/>
                  </a:cubicBezTo>
                  <a:lnTo>
                    <a:pt x="890905" y="215645"/>
                  </a:lnTo>
                  <a:cubicBezTo>
                    <a:pt x="906018" y="218693"/>
                    <a:pt x="921385" y="221868"/>
                    <a:pt x="937387" y="224789"/>
                  </a:cubicBezTo>
                  <a:lnTo>
                    <a:pt x="947928" y="226694"/>
                  </a:lnTo>
                  <a:lnTo>
                    <a:pt x="955675" y="219328"/>
                  </a:lnTo>
                  <a:cubicBezTo>
                    <a:pt x="961771" y="213486"/>
                    <a:pt x="968121" y="207517"/>
                    <a:pt x="974598" y="201294"/>
                  </a:cubicBezTo>
                  <a:lnTo>
                    <a:pt x="995553" y="181355"/>
                  </a:lnTo>
                  <a:cubicBezTo>
                    <a:pt x="1003935" y="173354"/>
                    <a:pt x="1012444" y="165353"/>
                    <a:pt x="1021080" y="157479"/>
                  </a:cubicBezTo>
                  <a:cubicBezTo>
                    <a:pt x="1072515" y="110489"/>
                    <a:pt x="1131443" y="76834"/>
                    <a:pt x="1197864" y="57530"/>
                  </a:cubicBezTo>
                  <a:lnTo>
                    <a:pt x="1197864" y="57530"/>
                  </a:lnTo>
                  <a:cubicBezTo>
                    <a:pt x="1232916" y="47243"/>
                    <a:pt x="1267333" y="42544"/>
                    <a:pt x="1300607" y="42544"/>
                  </a:cubicBezTo>
                  <a:cubicBezTo>
                    <a:pt x="1427607" y="42544"/>
                    <a:pt x="1537462" y="111886"/>
                    <a:pt x="1598041" y="210946"/>
                  </a:cubicBezTo>
                  <a:lnTo>
                    <a:pt x="1598041" y="210946"/>
                  </a:lnTo>
                  <a:cubicBezTo>
                    <a:pt x="1604264" y="221233"/>
                    <a:pt x="1610614" y="231520"/>
                    <a:pt x="1616964" y="241934"/>
                  </a:cubicBezTo>
                  <a:lnTo>
                    <a:pt x="1628013" y="260095"/>
                  </a:lnTo>
                  <a:lnTo>
                    <a:pt x="1648333" y="256285"/>
                  </a:lnTo>
                  <a:lnTo>
                    <a:pt x="1665224" y="253110"/>
                  </a:lnTo>
                  <a:lnTo>
                    <a:pt x="1681480" y="250062"/>
                  </a:lnTo>
                  <a:lnTo>
                    <a:pt x="1693418" y="248030"/>
                  </a:lnTo>
                  <a:lnTo>
                    <a:pt x="1693418" y="248030"/>
                  </a:lnTo>
                  <a:cubicBezTo>
                    <a:pt x="1708531" y="245617"/>
                    <a:pt x="1723771" y="244347"/>
                    <a:pt x="1738884" y="244347"/>
                  </a:cubicBezTo>
                  <a:cubicBezTo>
                    <a:pt x="1794891" y="244347"/>
                    <a:pt x="1849501" y="260857"/>
                    <a:pt x="1896237" y="290321"/>
                  </a:cubicBezTo>
                  <a:lnTo>
                    <a:pt x="1896237" y="290321"/>
                  </a:lnTo>
                  <a:lnTo>
                    <a:pt x="1896237" y="241934"/>
                  </a:lnTo>
                  <a:lnTo>
                    <a:pt x="1896237" y="241934"/>
                  </a:lnTo>
                  <a:cubicBezTo>
                    <a:pt x="1848231" y="216534"/>
                    <a:pt x="1794129" y="202437"/>
                    <a:pt x="1738884" y="202437"/>
                  </a:cubicBezTo>
                  <a:cubicBezTo>
                    <a:pt x="1721612" y="202437"/>
                    <a:pt x="1704086" y="203834"/>
                    <a:pt x="1686687" y="206628"/>
                  </a:cubicBezTo>
                  <a:lnTo>
                    <a:pt x="1689989" y="227329"/>
                  </a:lnTo>
                  <a:lnTo>
                    <a:pt x="1680337" y="207644"/>
                  </a:lnTo>
                  <a:lnTo>
                    <a:pt x="1667637" y="209930"/>
                  </a:lnTo>
                  <a:lnTo>
                    <a:pt x="1662557" y="210819"/>
                  </a:lnTo>
                  <a:lnTo>
                    <a:pt x="1652016" y="212851"/>
                  </a:lnTo>
                  <a:cubicBezTo>
                    <a:pt x="1650873" y="213105"/>
                    <a:pt x="1649857" y="213232"/>
                    <a:pt x="1648714" y="213486"/>
                  </a:cubicBezTo>
                  <a:lnTo>
                    <a:pt x="1633729" y="188975"/>
                  </a:lnTo>
                  <a:cubicBezTo>
                    <a:pt x="1566038" y="78231"/>
                    <a:pt x="1442848" y="507"/>
                    <a:pt x="1300608" y="507"/>
                  </a:cubicBezTo>
                  <a:close/>
                </a:path>
              </a:pathLst>
            </a:custGeom>
            <a:solidFill>
              <a:srgbClr val="FFFFFF"/>
            </a:solidFill>
          </p:spPr>
          <p:txBody>
            <a:bodyPr/>
            <a:lstStyle/>
            <a:p>
              <a:endParaRPr lang="fi-FI"/>
            </a:p>
          </p:txBody>
        </p:sp>
        <p:sp>
          <p:nvSpPr>
            <p:cNvPr id="24" name="Freeform 24"/>
            <p:cNvSpPr/>
            <p:nvPr/>
          </p:nvSpPr>
          <p:spPr>
            <a:xfrm>
              <a:off x="1125601" y="2397760"/>
              <a:ext cx="172593" cy="165989"/>
            </a:xfrm>
            <a:custGeom>
              <a:avLst/>
              <a:gdLst/>
              <a:ahLst/>
              <a:cxnLst/>
              <a:rect l="l" t="t" r="r" b="b"/>
              <a:pathLst>
                <a:path w="172593" h="165989">
                  <a:moveTo>
                    <a:pt x="47117" y="3302"/>
                  </a:moveTo>
                  <a:cubicBezTo>
                    <a:pt x="81280" y="0"/>
                    <a:pt x="109093" y="8255"/>
                    <a:pt x="134620" y="20066"/>
                  </a:cubicBezTo>
                  <a:lnTo>
                    <a:pt x="146558" y="29845"/>
                  </a:lnTo>
                  <a:cubicBezTo>
                    <a:pt x="156464" y="45339"/>
                    <a:pt x="162814" y="55118"/>
                    <a:pt x="165735" y="65659"/>
                  </a:cubicBezTo>
                  <a:cubicBezTo>
                    <a:pt x="172593" y="89789"/>
                    <a:pt x="162941" y="112268"/>
                    <a:pt x="137414" y="131826"/>
                  </a:cubicBezTo>
                  <a:lnTo>
                    <a:pt x="102489" y="156337"/>
                  </a:lnTo>
                  <a:cubicBezTo>
                    <a:pt x="93091" y="162687"/>
                    <a:pt x="83312" y="165989"/>
                    <a:pt x="72644" y="160528"/>
                  </a:cubicBezTo>
                  <a:cubicBezTo>
                    <a:pt x="64516" y="156464"/>
                    <a:pt x="49657" y="162560"/>
                    <a:pt x="44577" y="153035"/>
                  </a:cubicBezTo>
                  <a:cubicBezTo>
                    <a:pt x="28321" y="151892"/>
                    <a:pt x="25146" y="140462"/>
                    <a:pt x="15875" y="133604"/>
                  </a:cubicBezTo>
                  <a:cubicBezTo>
                    <a:pt x="0" y="121920"/>
                    <a:pt x="762" y="109093"/>
                    <a:pt x="4064" y="91948"/>
                  </a:cubicBezTo>
                  <a:cubicBezTo>
                    <a:pt x="10160" y="60325"/>
                    <a:pt x="28067" y="32004"/>
                    <a:pt x="47117" y="3175"/>
                  </a:cubicBezTo>
                </a:path>
              </a:pathLst>
            </a:custGeom>
            <a:solidFill>
              <a:srgbClr val="FFFFFF"/>
            </a:solidFill>
          </p:spPr>
          <p:txBody>
            <a:bodyPr/>
            <a:lstStyle/>
            <a:p>
              <a:endParaRPr lang="fi-FI"/>
            </a:p>
          </p:txBody>
        </p:sp>
        <p:sp>
          <p:nvSpPr>
            <p:cNvPr id="25" name="Freeform 25"/>
            <p:cNvSpPr/>
            <p:nvPr/>
          </p:nvSpPr>
          <p:spPr>
            <a:xfrm>
              <a:off x="755523" y="2165096"/>
              <a:ext cx="143891" cy="142875"/>
            </a:xfrm>
            <a:custGeom>
              <a:avLst/>
              <a:gdLst/>
              <a:ahLst/>
              <a:cxnLst/>
              <a:rect l="l" t="t" r="r" b="b"/>
              <a:pathLst>
                <a:path w="143891" h="142875">
                  <a:moveTo>
                    <a:pt x="105410" y="132715"/>
                  </a:moveTo>
                  <a:cubicBezTo>
                    <a:pt x="86106" y="142875"/>
                    <a:pt x="64643" y="140716"/>
                    <a:pt x="43561" y="138811"/>
                  </a:cubicBezTo>
                  <a:cubicBezTo>
                    <a:pt x="15875" y="136271"/>
                    <a:pt x="0" y="110871"/>
                    <a:pt x="5461" y="79375"/>
                  </a:cubicBezTo>
                  <a:cubicBezTo>
                    <a:pt x="10287" y="52070"/>
                    <a:pt x="24130" y="33274"/>
                    <a:pt x="41529" y="18288"/>
                  </a:cubicBezTo>
                  <a:lnTo>
                    <a:pt x="49149" y="12954"/>
                  </a:lnTo>
                  <a:cubicBezTo>
                    <a:pt x="60579" y="16002"/>
                    <a:pt x="65405" y="12065"/>
                    <a:pt x="70104" y="7874"/>
                  </a:cubicBezTo>
                  <a:cubicBezTo>
                    <a:pt x="78867" y="0"/>
                    <a:pt x="89281" y="2032"/>
                    <a:pt x="99314" y="9144"/>
                  </a:cubicBezTo>
                  <a:lnTo>
                    <a:pt x="134366" y="38989"/>
                  </a:lnTo>
                  <a:cubicBezTo>
                    <a:pt x="138430" y="43053"/>
                    <a:pt x="142875" y="51943"/>
                    <a:pt x="142494" y="57023"/>
                  </a:cubicBezTo>
                  <a:cubicBezTo>
                    <a:pt x="141224" y="73660"/>
                    <a:pt x="143891" y="93472"/>
                    <a:pt x="134620" y="105283"/>
                  </a:cubicBezTo>
                  <a:cubicBezTo>
                    <a:pt x="126111" y="116078"/>
                    <a:pt x="120777" y="132715"/>
                    <a:pt x="105283" y="132715"/>
                  </a:cubicBezTo>
                </a:path>
              </a:pathLst>
            </a:custGeom>
            <a:solidFill>
              <a:srgbClr val="FFFFFF"/>
            </a:solidFill>
          </p:spPr>
          <p:txBody>
            <a:bodyPr/>
            <a:lstStyle/>
            <a:p>
              <a:endParaRPr lang="fi-FI"/>
            </a:p>
          </p:txBody>
        </p:sp>
        <p:sp>
          <p:nvSpPr>
            <p:cNvPr id="26" name="Freeform 26"/>
            <p:cNvSpPr/>
            <p:nvPr/>
          </p:nvSpPr>
          <p:spPr>
            <a:xfrm>
              <a:off x="1017524" y="2063623"/>
              <a:ext cx="160147" cy="151257"/>
            </a:xfrm>
            <a:custGeom>
              <a:avLst/>
              <a:gdLst/>
              <a:ahLst/>
              <a:cxnLst/>
              <a:rect l="l" t="t" r="r" b="b"/>
              <a:pathLst>
                <a:path w="160147" h="151257">
                  <a:moveTo>
                    <a:pt x="33909" y="18034"/>
                  </a:moveTo>
                  <a:cubicBezTo>
                    <a:pt x="53086" y="0"/>
                    <a:pt x="77851" y="9271"/>
                    <a:pt x="101727" y="15113"/>
                  </a:cubicBezTo>
                  <a:cubicBezTo>
                    <a:pt x="129667" y="21971"/>
                    <a:pt x="160147" y="66421"/>
                    <a:pt x="158242" y="95123"/>
                  </a:cubicBezTo>
                  <a:cubicBezTo>
                    <a:pt x="156591" y="120269"/>
                    <a:pt x="137922" y="140843"/>
                    <a:pt x="108077" y="145923"/>
                  </a:cubicBezTo>
                  <a:cubicBezTo>
                    <a:pt x="85725" y="149733"/>
                    <a:pt x="62865" y="151257"/>
                    <a:pt x="42672" y="135636"/>
                  </a:cubicBezTo>
                  <a:lnTo>
                    <a:pt x="7620" y="113411"/>
                  </a:lnTo>
                  <a:cubicBezTo>
                    <a:pt x="1143" y="109474"/>
                    <a:pt x="0" y="103759"/>
                    <a:pt x="2032" y="97155"/>
                  </a:cubicBezTo>
                  <a:lnTo>
                    <a:pt x="7112" y="81280"/>
                  </a:lnTo>
                  <a:cubicBezTo>
                    <a:pt x="17653" y="55880"/>
                    <a:pt x="25400" y="38227"/>
                    <a:pt x="34036" y="18034"/>
                  </a:cubicBezTo>
                </a:path>
              </a:pathLst>
            </a:custGeom>
            <a:solidFill>
              <a:srgbClr val="FFFFFF"/>
            </a:solidFill>
          </p:spPr>
          <p:txBody>
            <a:bodyPr/>
            <a:lstStyle/>
            <a:p>
              <a:endParaRPr lang="fi-FI"/>
            </a:p>
          </p:txBody>
        </p:sp>
      </p:grpSp>
      <p:sp>
        <p:nvSpPr>
          <p:cNvPr id="27" name="Freeform 27"/>
          <p:cNvSpPr/>
          <p:nvPr/>
        </p:nvSpPr>
        <p:spPr>
          <a:xfrm>
            <a:off x="16298375" y="7513070"/>
            <a:ext cx="1989618" cy="2773930"/>
          </a:xfrm>
          <a:custGeom>
            <a:avLst/>
            <a:gdLst/>
            <a:ahLst/>
            <a:cxnLst/>
            <a:rect l="l" t="t" r="r" b="b"/>
            <a:pathLst>
              <a:path w="1989618" h="2773930">
                <a:moveTo>
                  <a:pt x="0" y="0"/>
                </a:moveTo>
                <a:lnTo>
                  <a:pt x="1989618" y="0"/>
                </a:lnTo>
                <a:lnTo>
                  <a:pt x="1989618" y="2773930"/>
                </a:lnTo>
                <a:lnTo>
                  <a:pt x="0" y="27739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28" name="Group 28"/>
          <p:cNvGrpSpPr/>
          <p:nvPr/>
        </p:nvGrpSpPr>
        <p:grpSpPr>
          <a:xfrm>
            <a:off x="1772868" y="43211"/>
            <a:ext cx="668051" cy="9050672"/>
            <a:chOff x="0" y="0"/>
            <a:chExt cx="175948" cy="2383716"/>
          </a:xfrm>
        </p:grpSpPr>
        <p:sp>
          <p:nvSpPr>
            <p:cNvPr id="29" name="Freeform 29"/>
            <p:cNvSpPr/>
            <p:nvPr/>
          </p:nvSpPr>
          <p:spPr>
            <a:xfrm>
              <a:off x="0" y="0"/>
              <a:ext cx="175948" cy="2383716"/>
            </a:xfrm>
            <a:custGeom>
              <a:avLst/>
              <a:gdLst/>
              <a:ahLst/>
              <a:cxnLst/>
              <a:rect l="l" t="t" r="r" b="b"/>
              <a:pathLst>
                <a:path w="175948" h="2383716">
                  <a:moveTo>
                    <a:pt x="0" y="0"/>
                  </a:moveTo>
                  <a:lnTo>
                    <a:pt x="175948" y="0"/>
                  </a:lnTo>
                  <a:lnTo>
                    <a:pt x="175948" y="2383716"/>
                  </a:lnTo>
                  <a:lnTo>
                    <a:pt x="0" y="2383716"/>
                  </a:lnTo>
                  <a:close/>
                </a:path>
              </a:pathLst>
            </a:custGeom>
            <a:solidFill>
              <a:srgbClr val="FFFFFF"/>
            </a:solidFill>
          </p:spPr>
          <p:txBody>
            <a:bodyPr/>
            <a:lstStyle/>
            <a:p>
              <a:endParaRPr lang="fi-FI"/>
            </a:p>
          </p:txBody>
        </p:sp>
        <p:sp>
          <p:nvSpPr>
            <p:cNvPr id="30" name="TextBox 30"/>
            <p:cNvSpPr txBox="1"/>
            <p:nvPr/>
          </p:nvSpPr>
          <p:spPr>
            <a:xfrm>
              <a:off x="0" y="-28575"/>
              <a:ext cx="175948" cy="2412291"/>
            </a:xfrm>
            <a:prstGeom prst="rect">
              <a:avLst/>
            </a:prstGeom>
          </p:spPr>
          <p:txBody>
            <a:bodyPr lIns="50800" tIns="50800" rIns="50800" bIns="50800" rtlCol="0" anchor="ctr"/>
            <a:lstStyle/>
            <a:p>
              <a:pPr algn="ctr">
                <a:lnSpc>
                  <a:spcPts val="2095"/>
                </a:lnSpc>
              </a:pPr>
              <a:endParaRPr/>
            </a:p>
          </p:txBody>
        </p:sp>
      </p:grpSp>
      <p:sp>
        <p:nvSpPr>
          <p:cNvPr id="31" name="TextBox 31"/>
          <p:cNvSpPr txBox="1"/>
          <p:nvPr/>
        </p:nvSpPr>
        <p:spPr>
          <a:xfrm>
            <a:off x="3600435" y="4910796"/>
            <a:ext cx="12027485" cy="727710"/>
          </a:xfrm>
          <a:prstGeom prst="rect">
            <a:avLst/>
          </a:prstGeom>
        </p:spPr>
        <p:txBody>
          <a:bodyPr lIns="0" tIns="0" rIns="0" bIns="0" rtlCol="0" anchor="t">
            <a:spAutoFit/>
          </a:bodyPr>
          <a:lstStyle/>
          <a:p>
            <a:pPr algn="l">
              <a:lnSpc>
                <a:spcPts val="2940"/>
              </a:lnSpc>
            </a:pPr>
            <a:r>
              <a:rPr lang="en-US" sz="2100">
                <a:solidFill>
                  <a:srgbClr val="283583"/>
                </a:solidFill>
                <a:latin typeface="Alata"/>
                <a:ea typeface="Alata"/>
                <a:cs typeface="Alata"/>
                <a:sym typeface="Alata"/>
              </a:rPr>
              <a:t>Englanti on nykyään työelämän perustaito. Millä kielitaidolla sinä erotut työnhaussa?</a:t>
            </a:r>
          </a:p>
          <a:p>
            <a:pPr algn="l">
              <a:lnSpc>
                <a:spcPts val="2940"/>
              </a:lnSpc>
            </a:pPr>
            <a:r>
              <a:rPr lang="en-US" sz="2100">
                <a:solidFill>
                  <a:srgbClr val="283583"/>
                </a:solidFill>
                <a:latin typeface="Alata"/>
                <a:ea typeface="Alata"/>
                <a:cs typeface="Alata"/>
                <a:sym typeface="Alata"/>
              </a:rPr>
              <a:t>Työelämässä ruotsin kieltä tarvitaan eniten suomen ja englannin jälkeen.</a:t>
            </a:r>
          </a:p>
        </p:txBody>
      </p:sp>
      <p:sp>
        <p:nvSpPr>
          <p:cNvPr id="32" name="TextBox 32"/>
          <p:cNvSpPr txBox="1"/>
          <p:nvPr/>
        </p:nvSpPr>
        <p:spPr>
          <a:xfrm>
            <a:off x="3584410" y="1527684"/>
            <a:ext cx="10969789" cy="629920"/>
          </a:xfrm>
          <a:prstGeom prst="rect">
            <a:avLst/>
          </a:prstGeom>
        </p:spPr>
        <p:txBody>
          <a:bodyPr wrap="square" lIns="0" tIns="0" rIns="0" bIns="0" rtlCol="0" anchor="t">
            <a:spAutoFit/>
          </a:bodyPr>
          <a:lstStyle/>
          <a:p>
            <a:pPr algn="l">
              <a:lnSpc>
                <a:spcPts val="5180"/>
              </a:lnSpc>
            </a:pPr>
            <a:r>
              <a:rPr lang="en-US" sz="3700" dirty="0" err="1">
                <a:solidFill>
                  <a:srgbClr val="283583"/>
                </a:solidFill>
                <a:latin typeface="Alata"/>
                <a:ea typeface="Alata"/>
                <a:cs typeface="Alata"/>
                <a:sym typeface="Alata"/>
              </a:rPr>
              <a:t>Ruotsin</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taito</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avaa</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monia</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ovia</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työelämässä</a:t>
            </a:r>
            <a:endParaRPr lang="en-US" sz="3700" dirty="0">
              <a:solidFill>
                <a:srgbClr val="283583"/>
              </a:solidFill>
              <a:latin typeface="Alata"/>
              <a:ea typeface="Alata"/>
              <a:cs typeface="Alata"/>
              <a:sym typeface="Alata"/>
            </a:endParaRPr>
          </a:p>
        </p:txBody>
      </p:sp>
      <p:sp>
        <p:nvSpPr>
          <p:cNvPr id="33" name="TextBox 33"/>
          <p:cNvSpPr txBox="1"/>
          <p:nvPr/>
        </p:nvSpPr>
        <p:spPr>
          <a:xfrm>
            <a:off x="3584411" y="2346668"/>
            <a:ext cx="12027485" cy="1099185"/>
          </a:xfrm>
          <a:prstGeom prst="rect">
            <a:avLst/>
          </a:prstGeom>
        </p:spPr>
        <p:txBody>
          <a:bodyPr lIns="0" tIns="0" rIns="0" bIns="0" rtlCol="0" anchor="t">
            <a:spAutoFit/>
          </a:bodyPr>
          <a:lstStyle/>
          <a:p>
            <a:pPr algn="l">
              <a:lnSpc>
                <a:spcPts val="2940"/>
              </a:lnSpc>
            </a:pPr>
            <a:r>
              <a:rPr lang="en-US" sz="2100">
                <a:solidFill>
                  <a:srgbClr val="283583"/>
                </a:solidFill>
                <a:latin typeface="Alata"/>
                <a:ea typeface="Alata"/>
                <a:cs typeface="Alata"/>
                <a:sym typeface="Alata"/>
              </a:rPr>
              <a:t>Ruotsin kielen osaajia tarvitaan suomalaisessa työelämässä. Joillain aloilla ruotsin kielen taito on jopa edellytys. Useilla aloilla kielitaitoisella on parempi palkka. Ammattilaisille on kysyntää myös Ruotsissa. Kielitaito helpottaa työllistymistä.</a:t>
            </a:r>
          </a:p>
        </p:txBody>
      </p:sp>
      <p:sp>
        <p:nvSpPr>
          <p:cNvPr id="34" name="TextBox 34"/>
          <p:cNvSpPr txBox="1"/>
          <p:nvPr/>
        </p:nvSpPr>
        <p:spPr>
          <a:xfrm>
            <a:off x="3584410" y="4090376"/>
            <a:ext cx="11503189" cy="629920"/>
          </a:xfrm>
          <a:prstGeom prst="rect">
            <a:avLst/>
          </a:prstGeom>
        </p:spPr>
        <p:txBody>
          <a:bodyPr wrap="square" lIns="0" tIns="0" rIns="0" bIns="0" rtlCol="0" anchor="t">
            <a:spAutoFit/>
          </a:bodyPr>
          <a:lstStyle/>
          <a:p>
            <a:pPr algn="l">
              <a:lnSpc>
                <a:spcPts val="5180"/>
              </a:lnSpc>
            </a:pPr>
            <a:r>
              <a:rPr lang="en-US" sz="3700" dirty="0" err="1">
                <a:solidFill>
                  <a:srgbClr val="283583"/>
                </a:solidFill>
                <a:latin typeface="Alata"/>
                <a:ea typeface="Alata"/>
                <a:cs typeface="Alata"/>
                <a:sym typeface="Alata"/>
              </a:rPr>
              <a:t>Työnhaussa</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erotut</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eduksesi</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ruotsin</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kielen</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taidolla</a:t>
            </a:r>
            <a:endParaRPr lang="en-US" sz="3700" dirty="0">
              <a:solidFill>
                <a:srgbClr val="283583"/>
              </a:solidFill>
              <a:latin typeface="Alata"/>
              <a:ea typeface="Alata"/>
              <a:cs typeface="Alata"/>
              <a:sym typeface="Alata"/>
            </a:endParaRPr>
          </a:p>
        </p:txBody>
      </p:sp>
      <p:sp>
        <p:nvSpPr>
          <p:cNvPr id="35" name="TextBox 35"/>
          <p:cNvSpPr txBox="1"/>
          <p:nvPr/>
        </p:nvSpPr>
        <p:spPr>
          <a:xfrm>
            <a:off x="3600435" y="6286206"/>
            <a:ext cx="10267965" cy="629920"/>
          </a:xfrm>
          <a:prstGeom prst="rect">
            <a:avLst/>
          </a:prstGeom>
        </p:spPr>
        <p:txBody>
          <a:bodyPr wrap="square" lIns="0" tIns="0" rIns="0" bIns="0" rtlCol="0" anchor="t">
            <a:spAutoFit/>
          </a:bodyPr>
          <a:lstStyle/>
          <a:p>
            <a:pPr algn="l">
              <a:lnSpc>
                <a:spcPts val="5180"/>
              </a:lnSpc>
            </a:pPr>
            <a:r>
              <a:rPr lang="en-US" sz="3700" dirty="0">
                <a:solidFill>
                  <a:srgbClr val="283583"/>
                </a:solidFill>
                <a:latin typeface="Alata"/>
                <a:ea typeface="Alata"/>
                <a:cs typeface="Alata"/>
                <a:sym typeface="Alata"/>
              </a:rPr>
              <a:t>Voit </a:t>
            </a:r>
            <a:r>
              <a:rPr lang="en-US" sz="3700" dirty="0" err="1">
                <a:solidFill>
                  <a:srgbClr val="283583"/>
                </a:solidFill>
                <a:latin typeface="Alata"/>
                <a:ea typeface="Alata"/>
                <a:cs typeface="Alata"/>
                <a:sym typeface="Alata"/>
              </a:rPr>
              <a:t>löytää</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kesätyöpaikan</a:t>
            </a:r>
            <a:r>
              <a:rPr lang="en-US" sz="3700" dirty="0">
                <a:solidFill>
                  <a:srgbClr val="283583"/>
                </a:solidFill>
                <a:latin typeface="Alata"/>
                <a:ea typeface="Alata"/>
                <a:cs typeface="Alata"/>
                <a:sym typeface="Alata"/>
              </a:rPr>
              <a:t> </a:t>
            </a:r>
            <a:r>
              <a:rPr lang="en-US" sz="3700" dirty="0" err="1">
                <a:solidFill>
                  <a:srgbClr val="283583"/>
                </a:solidFill>
                <a:latin typeface="Alata"/>
                <a:ea typeface="Alata"/>
                <a:cs typeface="Alata"/>
                <a:sym typeface="Alata"/>
              </a:rPr>
              <a:t>Pohjoismaista</a:t>
            </a:r>
            <a:endParaRPr lang="en-US" sz="3700" dirty="0">
              <a:solidFill>
                <a:srgbClr val="283583"/>
              </a:solidFill>
              <a:latin typeface="Alata"/>
              <a:ea typeface="Alata"/>
              <a:cs typeface="Alata"/>
              <a:sym typeface="Alata"/>
            </a:endParaRPr>
          </a:p>
        </p:txBody>
      </p:sp>
      <p:sp>
        <p:nvSpPr>
          <p:cNvPr id="36" name="TextBox 36"/>
          <p:cNvSpPr txBox="1"/>
          <p:nvPr/>
        </p:nvSpPr>
        <p:spPr>
          <a:xfrm>
            <a:off x="3616458" y="7106626"/>
            <a:ext cx="12027485" cy="1099185"/>
          </a:xfrm>
          <a:prstGeom prst="rect">
            <a:avLst/>
          </a:prstGeom>
        </p:spPr>
        <p:txBody>
          <a:bodyPr lIns="0" tIns="0" rIns="0" bIns="0" rtlCol="0" anchor="t">
            <a:spAutoFit/>
          </a:bodyPr>
          <a:lstStyle/>
          <a:p>
            <a:pPr algn="l">
              <a:lnSpc>
                <a:spcPts val="2940"/>
              </a:lnSpc>
            </a:pPr>
            <a:r>
              <a:rPr lang="en-US" sz="2100">
                <a:solidFill>
                  <a:srgbClr val="283583"/>
                </a:solidFill>
                <a:latin typeface="Alata"/>
                <a:ea typeface="Alata"/>
                <a:cs typeface="Alata"/>
                <a:sym typeface="Alata"/>
              </a:rPr>
              <a:t>Kesätöihin on helpompi lähteä ja kokemuksesta saa enemmän irti, jos osaa edes vähän ympäröivän yhteiskunnan kieltä. Esimerkiksi Nordjobb tarjoaa kausitöitä Tukholmasta</a:t>
            </a:r>
          </a:p>
          <a:p>
            <a:pPr algn="l">
              <a:lnSpc>
                <a:spcPts val="2940"/>
              </a:lnSpc>
            </a:pPr>
            <a:r>
              <a:rPr lang="en-US" sz="2100">
                <a:solidFill>
                  <a:srgbClr val="283583"/>
                </a:solidFill>
                <a:latin typeface="Alata"/>
                <a:ea typeface="Alata"/>
                <a:cs typeface="Alata"/>
                <a:sym typeface="Alata"/>
              </a:rPr>
              <a:t>aina Lofooteille ja Grönlantiin asti.</a:t>
            </a:r>
          </a:p>
        </p:txBody>
      </p:sp>
      <p:grpSp>
        <p:nvGrpSpPr>
          <p:cNvPr id="37" name="Group 37"/>
          <p:cNvGrpSpPr/>
          <p:nvPr/>
        </p:nvGrpSpPr>
        <p:grpSpPr>
          <a:xfrm>
            <a:off x="-52519" y="-43211"/>
            <a:ext cx="4021706" cy="10330211"/>
            <a:chOff x="0" y="0"/>
            <a:chExt cx="5362274" cy="13773615"/>
          </a:xfrm>
        </p:grpSpPr>
        <p:sp>
          <p:nvSpPr>
            <p:cNvPr id="38" name="Freeform 38"/>
            <p:cNvSpPr/>
            <p:nvPr/>
          </p:nvSpPr>
          <p:spPr>
            <a:xfrm>
              <a:off x="0" y="0"/>
              <a:ext cx="5362274" cy="13773615"/>
            </a:xfrm>
            <a:custGeom>
              <a:avLst/>
              <a:gdLst/>
              <a:ahLst/>
              <a:cxnLst/>
              <a:rect l="l" t="t" r="r" b="b"/>
              <a:pathLst>
                <a:path w="5362274" h="13773615">
                  <a:moveTo>
                    <a:pt x="0" y="0"/>
                  </a:moveTo>
                  <a:lnTo>
                    <a:pt x="5362274" y="0"/>
                  </a:lnTo>
                  <a:lnTo>
                    <a:pt x="5362274" y="13773615"/>
                  </a:lnTo>
                  <a:lnTo>
                    <a:pt x="0" y="137736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grpSp>
          <p:nvGrpSpPr>
            <p:cNvPr id="39" name="Group 39"/>
            <p:cNvGrpSpPr/>
            <p:nvPr/>
          </p:nvGrpSpPr>
          <p:grpSpPr>
            <a:xfrm>
              <a:off x="2363823" y="57615"/>
              <a:ext cx="890734" cy="12067562"/>
              <a:chOff x="0" y="0"/>
              <a:chExt cx="175948" cy="2383716"/>
            </a:xfrm>
          </p:grpSpPr>
          <p:sp>
            <p:nvSpPr>
              <p:cNvPr id="40" name="Freeform 40"/>
              <p:cNvSpPr/>
              <p:nvPr/>
            </p:nvSpPr>
            <p:spPr>
              <a:xfrm>
                <a:off x="0" y="0"/>
                <a:ext cx="175948" cy="2383716"/>
              </a:xfrm>
              <a:custGeom>
                <a:avLst/>
                <a:gdLst/>
                <a:ahLst/>
                <a:cxnLst/>
                <a:rect l="l" t="t" r="r" b="b"/>
                <a:pathLst>
                  <a:path w="175948" h="2383716">
                    <a:moveTo>
                      <a:pt x="0" y="0"/>
                    </a:moveTo>
                    <a:lnTo>
                      <a:pt x="175948" y="0"/>
                    </a:lnTo>
                    <a:lnTo>
                      <a:pt x="175948" y="2383716"/>
                    </a:lnTo>
                    <a:lnTo>
                      <a:pt x="0" y="2383716"/>
                    </a:lnTo>
                    <a:close/>
                  </a:path>
                </a:pathLst>
              </a:custGeom>
              <a:solidFill>
                <a:srgbClr val="FFFFFF"/>
              </a:solidFill>
            </p:spPr>
            <p:txBody>
              <a:bodyPr/>
              <a:lstStyle/>
              <a:p>
                <a:endParaRPr lang="fi-FI"/>
              </a:p>
            </p:txBody>
          </p:sp>
          <p:sp>
            <p:nvSpPr>
              <p:cNvPr id="41" name="TextBox 41"/>
              <p:cNvSpPr txBox="1"/>
              <p:nvPr/>
            </p:nvSpPr>
            <p:spPr>
              <a:xfrm>
                <a:off x="0" y="-28575"/>
                <a:ext cx="175948" cy="2412291"/>
              </a:xfrm>
              <a:prstGeom prst="rect">
                <a:avLst/>
              </a:prstGeom>
            </p:spPr>
            <p:txBody>
              <a:bodyPr lIns="50800" tIns="50800" rIns="50800" bIns="50800" rtlCol="0" anchor="ctr"/>
              <a:lstStyle/>
              <a:p>
                <a:pPr algn="ctr">
                  <a:lnSpc>
                    <a:spcPts val="2095"/>
                  </a:lnSpc>
                </a:pPr>
                <a:endParaRPr/>
              </a:p>
            </p:txBody>
          </p:sp>
        </p:grpSp>
      </p:grpSp>
      <p:sp>
        <p:nvSpPr>
          <p:cNvPr id="42" name="Freeform 42"/>
          <p:cNvSpPr/>
          <p:nvPr/>
        </p:nvSpPr>
        <p:spPr>
          <a:xfrm>
            <a:off x="2781279" y="1594359"/>
            <a:ext cx="610235" cy="610235"/>
          </a:xfrm>
          <a:custGeom>
            <a:avLst/>
            <a:gdLst/>
            <a:ahLst/>
            <a:cxnLst/>
            <a:rect l="l" t="t" r="r" b="b"/>
            <a:pathLst>
              <a:path w="610235" h="610235">
                <a:moveTo>
                  <a:pt x="0" y="0"/>
                </a:moveTo>
                <a:lnTo>
                  <a:pt x="610235" y="0"/>
                </a:lnTo>
                <a:lnTo>
                  <a:pt x="610235" y="610235"/>
                </a:lnTo>
                <a:lnTo>
                  <a:pt x="0" y="6102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i-FI"/>
          </a:p>
        </p:txBody>
      </p:sp>
      <p:sp>
        <p:nvSpPr>
          <p:cNvPr id="43" name="Freeform 43"/>
          <p:cNvSpPr/>
          <p:nvPr/>
        </p:nvSpPr>
        <p:spPr>
          <a:xfrm>
            <a:off x="2781279" y="4157051"/>
            <a:ext cx="644248" cy="644248"/>
          </a:xfrm>
          <a:custGeom>
            <a:avLst/>
            <a:gdLst/>
            <a:ahLst/>
            <a:cxnLst/>
            <a:rect l="l" t="t" r="r" b="b"/>
            <a:pathLst>
              <a:path w="644248" h="644248">
                <a:moveTo>
                  <a:pt x="0" y="0"/>
                </a:moveTo>
                <a:lnTo>
                  <a:pt x="644248" y="0"/>
                </a:lnTo>
                <a:lnTo>
                  <a:pt x="644248" y="644248"/>
                </a:lnTo>
                <a:lnTo>
                  <a:pt x="0" y="6442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i-FI"/>
          </a:p>
        </p:txBody>
      </p:sp>
      <p:sp>
        <p:nvSpPr>
          <p:cNvPr id="44" name="Freeform 44"/>
          <p:cNvSpPr/>
          <p:nvPr/>
        </p:nvSpPr>
        <p:spPr>
          <a:xfrm>
            <a:off x="2720257" y="6251357"/>
            <a:ext cx="766293" cy="766293"/>
          </a:xfrm>
          <a:custGeom>
            <a:avLst/>
            <a:gdLst/>
            <a:ahLst/>
            <a:cxnLst/>
            <a:rect l="l" t="t" r="r" b="b"/>
            <a:pathLst>
              <a:path w="766293" h="766293">
                <a:moveTo>
                  <a:pt x="0" y="0"/>
                </a:moveTo>
                <a:lnTo>
                  <a:pt x="766293" y="0"/>
                </a:lnTo>
                <a:lnTo>
                  <a:pt x="766293" y="766293"/>
                </a:lnTo>
                <a:lnTo>
                  <a:pt x="0" y="76629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fi-FI"/>
          </a:p>
        </p:txBody>
      </p:sp>
      <p:sp>
        <p:nvSpPr>
          <p:cNvPr id="45" name="TextBox 45"/>
          <p:cNvSpPr txBox="1"/>
          <p:nvPr/>
        </p:nvSpPr>
        <p:spPr>
          <a:xfrm>
            <a:off x="10260804" y="9046258"/>
            <a:ext cx="5351092" cy="666115"/>
          </a:xfrm>
          <a:prstGeom prst="rect">
            <a:avLst/>
          </a:prstGeom>
        </p:spPr>
        <p:txBody>
          <a:bodyPr lIns="0" tIns="0" rIns="0" bIns="0" rtlCol="0" anchor="t">
            <a:spAutoFit/>
          </a:bodyPr>
          <a:lstStyle/>
          <a:p>
            <a:pPr algn="ctr">
              <a:lnSpc>
                <a:spcPts val="2659"/>
              </a:lnSpc>
              <a:spcBef>
                <a:spcPct val="0"/>
              </a:spcBef>
            </a:pPr>
            <a:r>
              <a:rPr lang="en-US" sz="1899" b="1">
                <a:solidFill>
                  <a:srgbClr val="006C3F"/>
                </a:solidFill>
                <a:latin typeface="Recoleta Bold"/>
                <a:ea typeface="Recoleta Bold"/>
                <a:cs typeface="Recoleta Bold"/>
                <a:sym typeface="Recoleta Bold"/>
              </a:rPr>
              <a:t>Kieltenopiskelu on kuin talletus tuottavalle sijoitustilille!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5348581" y="0"/>
            <a:ext cx="2939419" cy="2302463"/>
            <a:chOff x="0" y="0"/>
            <a:chExt cx="4232466" cy="3315310"/>
          </a:xfrm>
        </p:grpSpPr>
        <p:sp>
          <p:nvSpPr>
            <p:cNvPr id="3" name="Freeform 3"/>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4" name="Freeform 4"/>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5" name="Freeform 5"/>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6" name="Freeform 6"/>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7" name="Freeform 7"/>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8" name="Freeform 8"/>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9" name="Freeform 9"/>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0" name="Freeform 10"/>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grpSp>
        <p:nvGrpSpPr>
          <p:cNvPr id="11" name="Group 11"/>
          <p:cNvGrpSpPr>
            <a:grpSpLocks noChangeAspect="1"/>
          </p:cNvGrpSpPr>
          <p:nvPr/>
        </p:nvGrpSpPr>
        <p:grpSpPr>
          <a:xfrm>
            <a:off x="16890189" y="5076546"/>
            <a:ext cx="1397811" cy="2162145"/>
            <a:chOff x="0" y="0"/>
            <a:chExt cx="2012709" cy="3113278"/>
          </a:xfrm>
        </p:grpSpPr>
        <p:sp>
          <p:nvSpPr>
            <p:cNvPr id="12" name="Freeform 12"/>
            <p:cNvSpPr/>
            <p:nvPr/>
          </p:nvSpPr>
          <p:spPr>
            <a:xfrm>
              <a:off x="58420" y="879983"/>
              <a:ext cx="1131316" cy="949706"/>
            </a:xfrm>
            <a:custGeom>
              <a:avLst/>
              <a:gdLst/>
              <a:ahLst/>
              <a:cxnLst/>
              <a:rect l="l" t="t" r="r" b="b"/>
              <a:pathLst>
                <a:path w="1131316" h="949706">
                  <a:moveTo>
                    <a:pt x="11557" y="451739"/>
                  </a:moveTo>
                  <a:cubicBezTo>
                    <a:pt x="23622" y="358267"/>
                    <a:pt x="57912" y="276860"/>
                    <a:pt x="116840" y="209296"/>
                  </a:cubicBezTo>
                  <a:cubicBezTo>
                    <a:pt x="146431" y="175387"/>
                    <a:pt x="179070" y="146050"/>
                    <a:pt x="215138" y="121539"/>
                  </a:cubicBezTo>
                  <a:cubicBezTo>
                    <a:pt x="303784" y="61341"/>
                    <a:pt x="400812" y="33655"/>
                    <a:pt x="502539" y="23368"/>
                  </a:cubicBezTo>
                  <a:cubicBezTo>
                    <a:pt x="551561" y="18415"/>
                    <a:pt x="600583" y="18161"/>
                    <a:pt x="649605" y="19177"/>
                  </a:cubicBezTo>
                  <a:lnTo>
                    <a:pt x="659257" y="18542"/>
                  </a:lnTo>
                  <a:cubicBezTo>
                    <a:pt x="687959" y="42418"/>
                    <a:pt x="736346" y="47371"/>
                    <a:pt x="750189" y="11176"/>
                  </a:cubicBezTo>
                  <a:lnTo>
                    <a:pt x="764413" y="8255"/>
                  </a:lnTo>
                  <a:cubicBezTo>
                    <a:pt x="801370" y="0"/>
                    <a:pt x="831977" y="254"/>
                    <a:pt x="861949" y="7112"/>
                  </a:cubicBezTo>
                  <a:cubicBezTo>
                    <a:pt x="935482" y="23749"/>
                    <a:pt x="995553" y="66421"/>
                    <a:pt x="1042289" y="132842"/>
                  </a:cubicBezTo>
                  <a:cubicBezTo>
                    <a:pt x="1069721" y="171831"/>
                    <a:pt x="1089025" y="215773"/>
                    <a:pt x="1102868" y="263144"/>
                  </a:cubicBezTo>
                  <a:cubicBezTo>
                    <a:pt x="1116330" y="309372"/>
                    <a:pt x="1124585" y="356870"/>
                    <a:pt x="1126871" y="405257"/>
                  </a:cubicBezTo>
                  <a:cubicBezTo>
                    <a:pt x="1131316" y="497967"/>
                    <a:pt x="1128649" y="590550"/>
                    <a:pt x="1112520" y="681990"/>
                  </a:cubicBezTo>
                  <a:cubicBezTo>
                    <a:pt x="1105408" y="722503"/>
                    <a:pt x="1094232" y="761492"/>
                    <a:pt x="1075690" y="797306"/>
                  </a:cubicBezTo>
                  <a:cubicBezTo>
                    <a:pt x="1052957" y="841502"/>
                    <a:pt x="1021715" y="875157"/>
                    <a:pt x="978916" y="892810"/>
                  </a:cubicBezTo>
                  <a:cubicBezTo>
                    <a:pt x="928497" y="913638"/>
                    <a:pt x="880745" y="909828"/>
                    <a:pt x="837819" y="870077"/>
                  </a:cubicBezTo>
                  <a:lnTo>
                    <a:pt x="830707" y="864235"/>
                  </a:lnTo>
                  <a:cubicBezTo>
                    <a:pt x="817880" y="869315"/>
                    <a:pt x="810641" y="877316"/>
                    <a:pt x="802767" y="884555"/>
                  </a:cubicBezTo>
                  <a:cubicBezTo>
                    <a:pt x="732917" y="949706"/>
                    <a:pt x="632079" y="934212"/>
                    <a:pt x="591058" y="844042"/>
                  </a:cubicBezTo>
                  <a:lnTo>
                    <a:pt x="587883" y="833882"/>
                  </a:lnTo>
                  <a:cubicBezTo>
                    <a:pt x="562991" y="849122"/>
                    <a:pt x="544449" y="864997"/>
                    <a:pt x="525653" y="880110"/>
                  </a:cubicBezTo>
                  <a:cubicBezTo>
                    <a:pt x="505968" y="895985"/>
                    <a:pt x="484886" y="909574"/>
                    <a:pt x="462153" y="918972"/>
                  </a:cubicBezTo>
                  <a:cubicBezTo>
                    <a:pt x="405511" y="942467"/>
                    <a:pt x="352044" y="921512"/>
                    <a:pt x="320294" y="863473"/>
                  </a:cubicBezTo>
                  <a:lnTo>
                    <a:pt x="305562" y="832866"/>
                  </a:lnTo>
                  <a:cubicBezTo>
                    <a:pt x="297561" y="840867"/>
                    <a:pt x="292481" y="846836"/>
                    <a:pt x="286639" y="851789"/>
                  </a:cubicBezTo>
                  <a:lnTo>
                    <a:pt x="250571" y="881126"/>
                  </a:lnTo>
                  <a:cubicBezTo>
                    <a:pt x="185293" y="923036"/>
                    <a:pt x="116713" y="896747"/>
                    <a:pt x="80137" y="852170"/>
                  </a:cubicBezTo>
                  <a:cubicBezTo>
                    <a:pt x="64770" y="833501"/>
                    <a:pt x="51943" y="812927"/>
                    <a:pt x="43561" y="789559"/>
                  </a:cubicBezTo>
                  <a:lnTo>
                    <a:pt x="22860" y="721360"/>
                  </a:lnTo>
                  <a:cubicBezTo>
                    <a:pt x="4318" y="632460"/>
                    <a:pt x="0" y="542417"/>
                    <a:pt x="11557" y="451739"/>
                  </a:cubicBezTo>
                </a:path>
              </a:pathLst>
            </a:custGeom>
            <a:solidFill>
              <a:srgbClr val="283583"/>
            </a:solidFill>
          </p:spPr>
          <p:txBody>
            <a:bodyPr/>
            <a:lstStyle/>
            <a:p>
              <a:endParaRPr lang="fi-FI"/>
            </a:p>
          </p:txBody>
        </p:sp>
        <p:sp>
          <p:nvSpPr>
            <p:cNvPr id="13" name="Freeform 13"/>
            <p:cNvSpPr/>
            <p:nvPr/>
          </p:nvSpPr>
          <p:spPr>
            <a:xfrm>
              <a:off x="694309" y="63500"/>
              <a:ext cx="1255141" cy="829945"/>
            </a:xfrm>
            <a:custGeom>
              <a:avLst/>
              <a:gdLst/>
              <a:ahLst/>
              <a:cxnLst/>
              <a:rect l="l" t="t" r="r" b="b"/>
              <a:pathLst>
                <a:path w="1255141" h="829945">
                  <a:moveTo>
                    <a:pt x="552196" y="0"/>
                  </a:moveTo>
                  <a:cubicBezTo>
                    <a:pt x="453517" y="0"/>
                    <a:pt x="354965" y="24130"/>
                    <a:pt x="264541" y="77851"/>
                  </a:cubicBezTo>
                  <a:cubicBezTo>
                    <a:pt x="151130" y="145161"/>
                    <a:pt x="72771" y="252222"/>
                    <a:pt x="37084" y="378841"/>
                  </a:cubicBezTo>
                  <a:cubicBezTo>
                    <a:pt x="0" y="510540"/>
                    <a:pt x="4445" y="649224"/>
                    <a:pt x="10922" y="784479"/>
                  </a:cubicBezTo>
                  <a:cubicBezTo>
                    <a:pt x="12319" y="814324"/>
                    <a:pt x="37338" y="829945"/>
                    <a:pt x="60706" y="829945"/>
                  </a:cubicBezTo>
                  <a:cubicBezTo>
                    <a:pt x="82169" y="829945"/>
                    <a:pt x="102108" y="816610"/>
                    <a:pt x="100838" y="789051"/>
                  </a:cubicBezTo>
                  <a:cubicBezTo>
                    <a:pt x="94107" y="650494"/>
                    <a:pt x="86995" y="504952"/>
                    <a:pt x="133604" y="371983"/>
                  </a:cubicBezTo>
                  <a:cubicBezTo>
                    <a:pt x="177927" y="245491"/>
                    <a:pt x="278765" y="151892"/>
                    <a:pt x="406654" y="112522"/>
                  </a:cubicBezTo>
                  <a:cubicBezTo>
                    <a:pt x="457073" y="97028"/>
                    <a:pt x="507365" y="89789"/>
                    <a:pt x="556768" y="89789"/>
                  </a:cubicBezTo>
                  <a:cubicBezTo>
                    <a:pt x="747395" y="89789"/>
                    <a:pt x="925195" y="196850"/>
                    <a:pt x="1050544" y="345186"/>
                  </a:cubicBezTo>
                  <a:cubicBezTo>
                    <a:pt x="1143381" y="455041"/>
                    <a:pt x="1207516" y="584073"/>
                    <a:pt x="1255141" y="720090"/>
                  </a:cubicBezTo>
                  <a:lnTo>
                    <a:pt x="1255141" y="720090"/>
                  </a:lnTo>
                  <a:lnTo>
                    <a:pt x="1255141" y="496443"/>
                  </a:lnTo>
                  <a:lnTo>
                    <a:pt x="1255141" y="496443"/>
                  </a:lnTo>
                  <a:cubicBezTo>
                    <a:pt x="1191260" y="371602"/>
                    <a:pt x="1108329" y="258064"/>
                    <a:pt x="997077" y="166497"/>
                  </a:cubicBezTo>
                  <a:cubicBezTo>
                    <a:pt x="871093" y="62865"/>
                    <a:pt x="711454" y="0"/>
                    <a:pt x="552196" y="0"/>
                  </a:cubicBezTo>
                  <a:close/>
                </a:path>
              </a:pathLst>
            </a:custGeom>
            <a:solidFill>
              <a:srgbClr val="009941"/>
            </a:solidFill>
          </p:spPr>
          <p:txBody>
            <a:bodyPr/>
            <a:lstStyle/>
            <a:p>
              <a:endParaRPr lang="fi-FI"/>
            </a:p>
          </p:txBody>
        </p:sp>
        <p:sp>
          <p:nvSpPr>
            <p:cNvPr id="14" name="Freeform 14"/>
            <p:cNvSpPr/>
            <p:nvPr/>
          </p:nvSpPr>
          <p:spPr>
            <a:xfrm>
              <a:off x="833755" y="1937512"/>
              <a:ext cx="215138" cy="183515"/>
            </a:xfrm>
            <a:custGeom>
              <a:avLst/>
              <a:gdLst/>
              <a:ahLst/>
              <a:cxnLst/>
              <a:rect l="l" t="t" r="r" b="b"/>
              <a:pathLst>
                <a:path w="215138" h="183515">
                  <a:moveTo>
                    <a:pt x="180721" y="156591"/>
                  </a:moveTo>
                  <a:cubicBezTo>
                    <a:pt x="154432" y="179578"/>
                    <a:pt x="129159" y="183515"/>
                    <a:pt x="102362" y="175387"/>
                  </a:cubicBezTo>
                  <a:lnTo>
                    <a:pt x="50038" y="155067"/>
                  </a:lnTo>
                  <a:cubicBezTo>
                    <a:pt x="19558" y="141605"/>
                    <a:pt x="0" y="104775"/>
                    <a:pt x="4572" y="71120"/>
                  </a:cubicBezTo>
                  <a:lnTo>
                    <a:pt x="5969" y="66929"/>
                  </a:lnTo>
                  <a:cubicBezTo>
                    <a:pt x="1778" y="41402"/>
                    <a:pt x="16637" y="30226"/>
                    <a:pt x="34798" y="22479"/>
                  </a:cubicBezTo>
                  <a:cubicBezTo>
                    <a:pt x="70612" y="6985"/>
                    <a:pt x="107823" y="0"/>
                    <a:pt x="146812" y="6604"/>
                  </a:cubicBezTo>
                  <a:lnTo>
                    <a:pt x="155194" y="8509"/>
                  </a:lnTo>
                  <a:cubicBezTo>
                    <a:pt x="180213" y="5461"/>
                    <a:pt x="186690" y="20574"/>
                    <a:pt x="196469" y="34798"/>
                  </a:cubicBezTo>
                  <a:cubicBezTo>
                    <a:pt x="215138" y="61595"/>
                    <a:pt x="207518" y="90170"/>
                    <a:pt x="203327" y="117221"/>
                  </a:cubicBezTo>
                  <a:cubicBezTo>
                    <a:pt x="200914" y="132842"/>
                    <a:pt x="186817" y="146685"/>
                    <a:pt x="180848" y="156718"/>
                  </a:cubicBezTo>
                </a:path>
              </a:pathLst>
            </a:custGeom>
            <a:solidFill>
              <a:srgbClr val="F2B90D"/>
            </a:solidFill>
          </p:spPr>
          <p:txBody>
            <a:bodyPr/>
            <a:lstStyle/>
            <a:p>
              <a:endParaRPr lang="fi-FI"/>
            </a:p>
          </p:txBody>
        </p:sp>
        <p:sp>
          <p:nvSpPr>
            <p:cNvPr id="15" name="Freeform 15"/>
            <p:cNvSpPr/>
            <p:nvPr/>
          </p:nvSpPr>
          <p:spPr>
            <a:xfrm>
              <a:off x="554355" y="2074037"/>
              <a:ext cx="179705" cy="174879"/>
            </a:xfrm>
            <a:custGeom>
              <a:avLst/>
              <a:gdLst/>
              <a:ahLst/>
              <a:cxnLst/>
              <a:rect l="l" t="t" r="r" b="b"/>
              <a:pathLst>
                <a:path w="179705" h="174879">
                  <a:moveTo>
                    <a:pt x="110236" y="0"/>
                  </a:moveTo>
                  <a:lnTo>
                    <a:pt x="144780" y="57277"/>
                  </a:lnTo>
                  <a:cubicBezTo>
                    <a:pt x="152019" y="69088"/>
                    <a:pt x="160401" y="80137"/>
                    <a:pt x="166751" y="92456"/>
                  </a:cubicBezTo>
                  <a:cubicBezTo>
                    <a:pt x="179705" y="117221"/>
                    <a:pt x="176276" y="129159"/>
                    <a:pt x="153797" y="145796"/>
                  </a:cubicBezTo>
                  <a:lnTo>
                    <a:pt x="145415" y="151384"/>
                  </a:lnTo>
                  <a:cubicBezTo>
                    <a:pt x="137922" y="162306"/>
                    <a:pt x="132461" y="165735"/>
                    <a:pt x="123444" y="164465"/>
                  </a:cubicBezTo>
                  <a:lnTo>
                    <a:pt x="113919" y="166116"/>
                  </a:lnTo>
                  <a:cubicBezTo>
                    <a:pt x="71247" y="174879"/>
                    <a:pt x="40132" y="163195"/>
                    <a:pt x="15875" y="133477"/>
                  </a:cubicBezTo>
                  <a:cubicBezTo>
                    <a:pt x="0" y="114046"/>
                    <a:pt x="1270" y="79248"/>
                    <a:pt x="17526" y="60198"/>
                  </a:cubicBezTo>
                  <a:cubicBezTo>
                    <a:pt x="31369" y="44069"/>
                    <a:pt x="47117" y="31242"/>
                    <a:pt x="67310" y="23114"/>
                  </a:cubicBezTo>
                  <a:lnTo>
                    <a:pt x="110236" y="0"/>
                  </a:lnTo>
                </a:path>
              </a:pathLst>
            </a:custGeom>
            <a:solidFill>
              <a:srgbClr val="F2B90D"/>
            </a:solidFill>
          </p:spPr>
          <p:txBody>
            <a:bodyPr/>
            <a:lstStyle/>
            <a:p>
              <a:endParaRPr lang="fi-FI"/>
            </a:p>
          </p:txBody>
        </p:sp>
        <p:sp>
          <p:nvSpPr>
            <p:cNvPr id="16" name="Freeform 16"/>
            <p:cNvSpPr/>
            <p:nvPr/>
          </p:nvSpPr>
          <p:spPr>
            <a:xfrm>
              <a:off x="263906" y="1921002"/>
              <a:ext cx="186563" cy="196977"/>
            </a:xfrm>
            <a:custGeom>
              <a:avLst/>
              <a:gdLst/>
              <a:ahLst/>
              <a:cxnLst/>
              <a:rect l="l" t="t" r="r" b="b"/>
              <a:pathLst>
                <a:path w="186563" h="196977">
                  <a:moveTo>
                    <a:pt x="149733" y="0"/>
                  </a:moveTo>
                  <a:lnTo>
                    <a:pt x="157734" y="9779"/>
                  </a:lnTo>
                  <a:cubicBezTo>
                    <a:pt x="185039" y="19177"/>
                    <a:pt x="185674" y="40386"/>
                    <a:pt x="186055" y="56896"/>
                  </a:cubicBezTo>
                  <a:cubicBezTo>
                    <a:pt x="186563" y="80264"/>
                    <a:pt x="180721" y="104140"/>
                    <a:pt x="175514" y="127381"/>
                  </a:cubicBezTo>
                  <a:cubicBezTo>
                    <a:pt x="173736" y="135509"/>
                    <a:pt x="167132" y="143129"/>
                    <a:pt x="161290" y="149860"/>
                  </a:cubicBezTo>
                  <a:lnTo>
                    <a:pt x="131826" y="179451"/>
                  </a:lnTo>
                  <a:cubicBezTo>
                    <a:pt x="120396" y="190627"/>
                    <a:pt x="107061" y="196977"/>
                    <a:pt x="90678" y="195834"/>
                  </a:cubicBezTo>
                  <a:cubicBezTo>
                    <a:pt x="75565" y="194818"/>
                    <a:pt x="59436" y="196977"/>
                    <a:pt x="45466" y="192659"/>
                  </a:cubicBezTo>
                  <a:cubicBezTo>
                    <a:pt x="9017" y="181229"/>
                    <a:pt x="0" y="152908"/>
                    <a:pt x="2159" y="116840"/>
                  </a:cubicBezTo>
                  <a:lnTo>
                    <a:pt x="12954" y="76962"/>
                  </a:lnTo>
                  <a:cubicBezTo>
                    <a:pt x="22098" y="47244"/>
                    <a:pt x="44323" y="33147"/>
                    <a:pt x="72009" y="21336"/>
                  </a:cubicBezTo>
                  <a:cubicBezTo>
                    <a:pt x="97409" y="10541"/>
                    <a:pt x="124714" y="10541"/>
                    <a:pt x="149606" y="0"/>
                  </a:cubicBezTo>
                </a:path>
              </a:pathLst>
            </a:custGeom>
            <a:solidFill>
              <a:srgbClr val="F2B90D"/>
            </a:solidFill>
          </p:spPr>
          <p:txBody>
            <a:bodyPr/>
            <a:lstStyle/>
            <a:p>
              <a:endParaRPr lang="fi-FI"/>
            </a:p>
          </p:txBody>
        </p:sp>
      </p:grpSp>
      <p:grpSp>
        <p:nvGrpSpPr>
          <p:cNvPr id="17" name="Group 17"/>
          <p:cNvGrpSpPr>
            <a:grpSpLocks noChangeAspect="1"/>
          </p:cNvGrpSpPr>
          <p:nvPr/>
        </p:nvGrpSpPr>
        <p:grpSpPr>
          <a:xfrm>
            <a:off x="16883204" y="2646829"/>
            <a:ext cx="1404796" cy="2395133"/>
            <a:chOff x="0" y="0"/>
            <a:chExt cx="2022767" cy="3448761"/>
          </a:xfrm>
        </p:grpSpPr>
        <p:sp>
          <p:nvSpPr>
            <p:cNvPr id="18" name="Freeform 18"/>
            <p:cNvSpPr/>
            <p:nvPr/>
          </p:nvSpPr>
          <p:spPr>
            <a:xfrm>
              <a:off x="1087501" y="404368"/>
              <a:ext cx="871728" cy="2504821"/>
            </a:xfrm>
            <a:custGeom>
              <a:avLst/>
              <a:gdLst/>
              <a:ahLst/>
              <a:cxnLst/>
              <a:rect l="l" t="t" r="r" b="b"/>
              <a:pathLst>
                <a:path w="871728" h="2504821">
                  <a:moveTo>
                    <a:pt x="871728" y="0"/>
                  </a:moveTo>
                  <a:cubicBezTo>
                    <a:pt x="475488" y="94615"/>
                    <a:pt x="189865" y="389509"/>
                    <a:pt x="97409" y="828421"/>
                  </a:cubicBezTo>
                  <a:cubicBezTo>
                    <a:pt x="0" y="1291209"/>
                    <a:pt x="110871" y="1885442"/>
                    <a:pt x="407797" y="2433193"/>
                  </a:cubicBezTo>
                  <a:cubicBezTo>
                    <a:pt x="434721" y="2482850"/>
                    <a:pt x="475107" y="2504821"/>
                    <a:pt x="507746" y="2504821"/>
                  </a:cubicBezTo>
                  <a:cubicBezTo>
                    <a:pt x="552069" y="2504821"/>
                    <a:pt x="582168" y="2464435"/>
                    <a:pt x="545846" y="2397379"/>
                  </a:cubicBezTo>
                  <a:cubicBezTo>
                    <a:pt x="393192" y="2115947"/>
                    <a:pt x="292227" y="1821561"/>
                    <a:pt x="251841" y="1541653"/>
                  </a:cubicBezTo>
                  <a:cubicBezTo>
                    <a:pt x="179705" y="1040511"/>
                    <a:pt x="292227" y="602869"/>
                    <a:pt x="589407" y="363474"/>
                  </a:cubicBezTo>
                  <a:cubicBezTo>
                    <a:pt x="672719" y="296291"/>
                    <a:pt x="767715" y="244856"/>
                    <a:pt x="871601" y="209423"/>
                  </a:cubicBezTo>
                  <a:lnTo>
                    <a:pt x="871601" y="209423"/>
                  </a:lnTo>
                  <a:lnTo>
                    <a:pt x="871601" y="0"/>
                  </a:lnTo>
                  <a:close/>
                </a:path>
              </a:pathLst>
            </a:custGeom>
            <a:solidFill>
              <a:srgbClr val="009941"/>
            </a:solidFill>
          </p:spPr>
          <p:txBody>
            <a:bodyPr/>
            <a:lstStyle/>
            <a:p>
              <a:endParaRPr lang="fi-FI"/>
            </a:p>
          </p:txBody>
        </p:sp>
        <p:sp>
          <p:nvSpPr>
            <p:cNvPr id="19" name="Freeform 19"/>
            <p:cNvSpPr/>
            <p:nvPr/>
          </p:nvSpPr>
          <p:spPr>
            <a:xfrm>
              <a:off x="680974" y="63754"/>
              <a:ext cx="288925" cy="334010"/>
            </a:xfrm>
            <a:custGeom>
              <a:avLst/>
              <a:gdLst/>
              <a:ahLst/>
              <a:cxnLst/>
              <a:rect l="l" t="t" r="r" b="b"/>
              <a:pathLst>
                <a:path w="288925" h="334010">
                  <a:moveTo>
                    <a:pt x="147447" y="762"/>
                  </a:moveTo>
                  <a:lnTo>
                    <a:pt x="154559" y="2413"/>
                  </a:lnTo>
                  <a:cubicBezTo>
                    <a:pt x="181229" y="9398"/>
                    <a:pt x="199644" y="22733"/>
                    <a:pt x="214630" y="41148"/>
                  </a:cubicBezTo>
                  <a:cubicBezTo>
                    <a:pt x="228346" y="58039"/>
                    <a:pt x="237744" y="77470"/>
                    <a:pt x="245999" y="97409"/>
                  </a:cubicBezTo>
                  <a:cubicBezTo>
                    <a:pt x="260350" y="131953"/>
                    <a:pt x="269367" y="168021"/>
                    <a:pt x="274828" y="204851"/>
                  </a:cubicBezTo>
                  <a:lnTo>
                    <a:pt x="287782" y="308356"/>
                  </a:lnTo>
                  <a:cubicBezTo>
                    <a:pt x="288925" y="317754"/>
                    <a:pt x="284861" y="324866"/>
                    <a:pt x="276733" y="329565"/>
                  </a:cubicBezTo>
                  <a:cubicBezTo>
                    <a:pt x="269113" y="334010"/>
                    <a:pt x="209423" y="319659"/>
                    <a:pt x="193675" y="307086"/>
                  </a:cubicBezTo>
                  <a:lnTo>
                    <a:pt x="159385" y="276987"/>
                  </a:lnTo>
                  <a:cubicBezTo>
                    <a:pt x="133604" y="251968"/>
                    <a:pt x="112522" y="223266"/>
                    <a:pt x="92964" y="193294"/>
                  </a:cubicBezTo>
                  <a:lnTo>
                    <a:pt x="48514" y="126492"/>
                  </a:lnTo>
                  <a:cubicBezTo>
                    <a:pt x="37338" y="110363"/>
                    <a:pt x="24638" y="95377"/>
                    <a:pt x="9398" y="82804"/>
                  </a:cubicBezTo>
                  <a:cubicBezTo>
                    <a:pt x="0" y="75057"/>
                    <a:pt x="1778" y="56769"/>
                    <a:pt x="11684" y="50419"/>
                  </a:cubicBezTo>
                  <a:lnTo>
                    <a:pt x="61595" y="19431"/>
                  </a:lnTo>
                  <a:cubicBezTo>
                    <a:pt x="79883" y="10033"/>
                    <a:pt x="99060" y="3175"/>
                    <a:pt x="119634" y="889"/>
                  </a:cubicBezTo>
                  <a:lnTo>
                    <a:pt x="126873" y="127"/>
                  </a:lnTo>
                  <a:cubicBezTo>
                    <a:pt x="136144" y="0"/>
                    <a:pt x="141732" y="381"/>
                    <a:pt x="147447" y="762"/>
                  </a:cubicBezTo>
                </a:path>
              </a:pathLst>
            </a:custGeom>
            <a:solidFill>
              <a:srgbClr val="009941"/>
            </a:solidFill>
          </p:spPr>
          <p:txBody>
            <a:bodyPr/>
            <a:lstStyle/>
            <a:p>
              <a:endParaRPr lang="fi-FI"/>
            </a:p>
          </p:txBody>
        </p:sp>
        <p:sp>
          <p:nvSpPr>
            <p:cNvPr id="20" name="Freeform 20"/>
            <p:cNvSpPr/>
            <p:nvPr/>
          </p:nvSpPr>
          <p:spPr>
            <a:xfrm>
              <a:off x="841883" y="630555"/>
              <a:ext cx="184785" cy="484759"/>
            </a:xfrm>
            <a:custGeom>
              <a:avLst/>
              <a:gdLst/>
              <a:ahLst/>
              <a:cxnLst/>
              <a:rect l="l" t="t" r="r" b="b"/>
              <a:pathLst>
                <a:path w="184785" h="484759">
                  <a:moveTo>
                    <a:pt x="184785" y="362585"/>
                  </a:moveTo>
                  <a:cubicBezTo>
                    <a:pt x="182499" y="398653"/>
                    <a:pt x="176911" y="426593"/>
                    <a:pt x="162052" y="452120"/>
                  </a:cubicBezTo>
                  <a:lnTo>
                    <a:pt x="146939" y="473202"/>
                  </a:lnTo>
                  <a:cubicBezTo>
                    <a:pt x="137287" y="484759"/>
                    <a:pt x="124079" y="484759"/>
                    <a:pt x="110871" y="481711"/>
                  </a:cubicBezTo>
                  <a:lnTo>
                    <a:pt x="99949" y="474345"/>
                  </a:lnTo>
                  <a:cubicBezTo>
                    <a:pt x="93472" y="453771"/>
                    <a:pt x="89789" y="439928"/>
                    <a:pt x="84582" y="426466"/>
                  </a:cubicBezTo>
                  <a:lnTo>
                    <a:pt x="44958" y="325755"/>
                  </a:lnTo>
                  <a:cubicBezTo>
                    <a:pt x="31496" y="291592"/>
                    <a:pt x="18796" y="257048"/>
                    <a:pt x="11049" y="220980"/>
                  </a:cubicBezTo>
                  <a:cubicBezTo>
                    <a:pt x="3175" y="184785"/>
                    <a:pt x="0" y="148336"/>
                    <a:pt x="4064" y="111379"/>
                  </a:cubicBezTo>
                  <a:cubicBezTo>
                    <a:pt x="7747" y="77851"/>
                    <a:pt x="17399" y="46228"/>
                    <a:pt x="34671" y="17145"/>
                  </a:cubicBezTo>
                  <a:cubicBezTo>
                    <a:pt x="43688" y="2032"/>
                    <a:pt x="57658" y="0"/>
                    <a:pt x="70358" y="12192"/>
                  </a:cubicBezTo>
                  <a:cubicBezTo>
                    <a:pt x="93853" y="34671"/>
                    <a:pt x="112268" y="60960"/>
                    <a:pt x="126873" y="90043"/>
                  </a:cubicBezTo>
                  <a:cubicBezTo>
                    <a:pt x="144653" y="125222"/>
                    <a:pt x="156337" y="162560"/>
                    <a:pt x="164592" y="200914"/>
                  </a:cubicBezTo>
                  <a:lnTo>
                    <a:pt x="183007" y="320167"/>
                  </a:lnTo>
                  <a:cubicBezTo>
                    <a:pt x="184531" y="336550"/>
                    <a:pt x="184277" y="353187"/>
                    <a:pt x="184658" y="362712"/>
                  </a:cubicBezTo>
                </a:path>
              </a:pathLst>
            </a:custGeom>
            <a:solidFill>
              <a:srgbClr val="009941"/>
            </a:solidFill>
          </p:spPr>
          <p:txBody>
            <a:bodyPr/>
            <a:lstStyle/>
            <a:p>
              <a:endParaRPr lang="fi-FI"/>
            </a:p>
          </p:txBody>
        </p:sp>
        <p:sp>
          <p:nvSpPr>
            <p:cNvPr id="21" name="Freeform 21"/>
            <p:cNvSpPr/>
            <p:nvPr/>
          </p:nvSpPr>
          <p:spPr>
            <a:xfrm>
              <a:off x="449326" y="507111"/>
              <a:ext cx="267208" cy="330327"/>
            </a:xfrm>
            <a:custGeom>
              <a:avLst/>
              <a:gdLst/>
              <a:ahLst/>
              <a:cxnLst/>
              <a:rect l="l" t="t" r="r" b="b"/>
              <a:pathLst>
                <a:path w="267208" h="330327">
                  <a:moveTo>
                    <a:pt x="267208" y="301117"/>
                  </a:moveTo>
                  <a:lnTo>
                    <a:pt x="265811" y="310134"/>
                  </a:lnTo>
                  <a:cubicBezTo>
                    <a:pt x="261620" y="324993"/>
                    <a:pt x="252349" y="330327"/>
                    <a:pt x="241808" y="327406"/>
                  </a:cubicBezTo>
                  <a:cubicBezTo>
                    <a:pt x="234315" y="325374"/>
                    <a:pt x="128270" y="245237"/>
                    <a:pt x="84074" y="212471"/>
                  </a:cubicBezTo>
                  <a:lnTo>
                    <a:pt x="39878" y="179070"/>
                  </a:lnTo>
                  <a:cubicBezTo>
                    <a:pt x="30226" y="171577"/>
                    <a:pt x="21463" y="163068"/>
                    <a:pt x="13970" y="153289"/>
                  </a:cubicBezTo>
                  <a:cubicBezTo>
                    <a:pt x="6223" y="143002"/>
                    <a:pt x="762" y="131953"/>
                    <a:pt x="0" y="118745"/>
                  </a:cubicBezTo>
                  <a:lnTo>
                    <a:pt x="6985" y="89281"/>
                  </a:lnTo>
                  <a:cubicBezTo>
                    <a:pt x="12192" y="79121"/>
                    <a:pt x="19050" y="70104"/>
                    <a:pt x="26924" y="61976"/>
                  </a:cubicBezTo>
                  <a:lnTo>
                    <a:pt x="87757" y="10668"/>
                  </a:lnTo>
                  <a:cubicBezTo>
                    <a:pt x="94996" y="5461"/>
                    <a:pt x="102997" y="1524"/>
                    <a:pt x="112014" y="0"/>
                  </a:cubicBezTo>
                  <a:lnTo>
                    <a:pt x="128524" y="1143"/>
                  </a:lnTo>
                  <a:cubicBezTo>
                    <a:pt x="137922" y="12319"/>
                    <a:pt x="141097" y="17399"/>
                    <a:pt x="143637" y="22733"/>
                  </a:cubicBezTo>
                  <a:lnTo>
                    <a:pt x="249936" y="242443"/>
                  </a:lnTo>
                  <a:cubicBezTo>
                    <a:pt x="255143" y="253238"/>
                    <a:pt x="259588" y="264287"/>
                    <a:pt x="263652" y="275590"/>
                  </a:cubicBezTo>
                  <a:lnTo>
                    <a:pt x="267208" y="301371"/>
                  </a:lnTo>
                </a:path>
              </a:pathLst>
            </a:custGeom>
            <a:solidFill>
              <a:srgbClr val="009941"/>
            </a:solidFill>
          </p:spPr>
          <p:txBody>
            <a:bodyPr/>
            <a:lstStyle/>
            <a:p>
              <a:endParaRPr lang="fi-FI"/>
            </a:p>
          </p:txBody>
        </p:sp>
        <p:sp>
          <p:nvSpPr>
            <p:cNvPr id="22" name="Freeform 22"/>
            <p:cNvSpPr/>
            <p:nvPr/>
          </p:nvSpPr>
          <p:spPr>
            <a:xfrm>
              <a:off x="85217" y="1326769"/>
              <a:ext cx="1874266" cy="1978406"/>
            </a:xfrm>
            <a:custGeom>
              <a:avLst/>
              <a:gdLst/>
              <a:ahLst/>
              <a:cxnLst/>
              <a:rect l="l" t="t" r="r" b="b"/>
              <a:pathLst>
                <a:path w="1874266" h="1978406">
                  <a:moveTo>
                    <a:pt x="1278509" y="127"/>
                  </a:moveTo>
                  <a:cubicBezTo>
                    <a:pt x="1243330" y="127"/>
                    <a:pt x="1206881" y="5207"/>
                    <a:pt x="1169797" y="16002"/>
                  </a:cubicBezTo>
                  <a:cubicBezTo>
                    <a:pt x="1100074" y="36322"/>
                    <a:pt x="1038479" y="71628"/>
                    <a:pt x="984758" y="120650"/>
                  </a:cubicBezTo>
                  <a:lnTo>
                    <a:pt x="919099" y="182880"/>
                  </a:lnTo>
                  <a:cubicBezTo>
                    <a:pt x="868553" y="173482"/>
                    <a:pt x="821944" y="162306"/>
                    <a:pt x="774700" y="156718"/>
                  </a:cubicBezTo>
                  <a:cubicBezTo>
                    <a:pt x="766064" y="155702"/>
                    <a:pt x="757555" y="155194"/>
                    <a:pt x="749046" y="155194"/>
                  </a:cubicBezTo>
                  <a:cubicBezTo>
                    <a:pt x="707517" y="155194"/>
                    <a:pt x="667258" y="166751"/>
                    <a:pt x="628269" y="184785"/>
                  </a:cubicBezTo>
                  <a:cubicBezTo>
                    <a:pt x="583184" y="205740"/>
                    <a:pt x="552831" y="243586"/>
                    <a:pt x="519303" y="276860"/>
                  </a:cubicBezTo>
                  <a:lnTo>
                    <a:pt x="444119" y="240157"/>
                  </a:lnTo>
                  <a:cubicBezTo>
                    <a:pt x="416179" y="229235"/>
                    <a:pt x="388366" y="223774"/>
                    <a:pt x="360807" y="223774"/>
                  </a:cubicBezTo>
                  <a:cubicBezTo>
                    <a:pt x="325374" y="223774"/>
                    <a:pt x="290322" y="232791"/>
                    <a:pt x="255905" y="250698"/>
                  </a:cubicBezTo>
                  <a:cubicBezTo>
                    <a:pt x="171323" y="294640"/>
                    <a:pt x="136017" y="378714"/>
                    <a:pt x="165227" y="468503"/>
                  </a:cubicBezTo>
                  <a:cubicBezTo>
                    <a:pt x="172212" y="490220"/>
                    <a:pt x="182499" y="511175"/>
                    <a:pt x="194056" y="530733"/>
                  </a:cubicBezTo>
                  <a:lnTo>
                    <a:pt x="279273" y="669163"/>
                  </a:lnTo>
                  <a:cubicBezTo>
                    <a:pt x="285369" y="679069"/>
                    <a:pt x="289814" y="689991"/>
                    <a:pt x="295148" y="700786"/>
                  </a:cubicBezTo>
                  <a:lnTo>
                    <a:pt x="267462" y="722503"/>
                  </a:lnTo>
                  <a:cubicBezTo>
                    <a:pt x="200533" y="772033"/>
                    <a:pt x="145415" y="831723"/>
                    <a:pt x="104521" y="904748"/>
                  </a:cubicBezTo>
                  <a:cubicBezTo>
                    <a:pt x="22479" y="1051433"/>
                    <a:pt x="0" y="1205484"/>
                    <a:pt x="45339" y="1366647"/>
                  </a:cubicBezTo>
                  <a:cubicBezTo>
                    <a:pt x="54864" y="1400429"/>
                    <a:pt x="69596" y="1433957"/>
                    <a:pt x="88265" y="1463421"/>
                  </a:cubicBezTo>
                  <a:cubicBezTo>
                    <a:pt x="126873" y="1524254"/>
                    <a:pt x="177673" y="1556131"/>
                    <a:pt x="234188" y="1556131"/>
                  </a:cubicBezTo>
                  <a:cubicBezTo>
                    <a:pt x="254381" y="1556131"/>
                    <a:pt x="275209" y="1552067"/>
                    <a:pt x="296545" y="1543812"/>
                  </a:cubicBezTo>
                  <a:cubicBezTo>
                    <a:pt x="303911" y="1541018"/>
                    <a:pt x="312039" y="1540383"/>
                    <a:pt x="322580" y="1538224"/>
                  </a:cubicBezTo>
                  <a:lnTo>
                    <a:pt x="341376" y="1606042"/>
                  </a:lnTo>
                  <a:cubicBezTo>
                    <a:pt x="388874" y="1755013"/>
                    <a:pt x="514985" y="1844802"/>
                    <a:pt x="658749" y="1844802"/>
                  </a:cubicBezTo>
                  <a:cubicBezTo>
                    <a:pt x="696849" y="1844802"/>
                    <a:pt x="736346" y="1838452"/>
                    <a:pt x="775843" y="1825244"/>
                  </a:cubicBezTo>
                  <a:cubicBezTo>
                    <a:pt x="822071" y="1809750"/>
                    <a:pt x="864235" y="1786763"/>
                    <a:pt x="902081" y="1755521"/>
                  </a:cubicBezTo>
                  <a:lnTo>
                    <a:pt x="935355" y="1733423"/>
                  </a:lnTo>
                  <a:lnTo>
                    <a:pt x="963041" y="1777619"/>
                  </a:lnTo>
                  <a:cubicBezTo>
                    <a:pt x="1006729" y="1839341"/>
                    <a:pt x="1056386" y="1893443"/>
                    <a:pt x="1123950" y="1931797"/>
                  </a:cubicBezTo>
                  <a:cubicBezTo>
                    <a:pt x="1180465" y="1963928"/>
                    <a:pt x="1240028" y="1978406"/>
                    <a:pt x="1298067" y="1978406"/>
                  </a:cubicBezTo>
                  <a:cubicBezTo>
                    <a:pt x="1439799" y="1978406"/>
                    <a:pt x="1572514" y="1892173"/>
                    <a:pt x="1631188" y="1767586"/>
                  </a:cubicBezTo>
                  <a:lnTo>
                    <a:pt x="1658239" y="1708277"/>
                  </a:lnTo>
                  <a:cubicBezTo>
                    <a:pt x="1686560" y="1694942"/>
                    <a:pt x="1711960" y="1684528"/>
                    <a:pt x="1735709" y="1671193"/>
                  </a:cubicBezTo>
                  <a:lnTo>
                    <a:pt x="1804289" y="1626362"/>
                  </a:lnTo>
                  <a:cubicBezTo>
                    <a:pt x="1829181" y="1607820"/>
                    <a:pt x="1852549" y="1587881"/>
                    <a:pt x="1874266" y="1566799"/>
                  </a:cubicBezTo>
                  <a:lnTo>
                    <a:pt x="1874266" y="1566799"/>
                  </a:lnTo>
                  <a:lnTo>
                    <a:pt x="1874266" y="244348"/>
                  </a:lnTo>
                  <a:lnTo>
                    <a:pt x="1874266" y="244348"/>
                  </a:lnTo>
                  <a:cubicBezTo>
                    <a:pt x="1826768" y="217043"/>
                    <a:pt x="1772539" y="201930"/>
                    <a:pt x="1716913" y="201930"/>
                  </a:cubicBezTo>
                  <a:cubicBezTo>
                    <a:pt x="1700657" y="201930"/>
                    <a:pt x="1684401" y="203200"/>
                    <a:pt x="1668145" y="205867"/>
                  </a:cubicBezTo>
                  <a:cubicBezTo>
                    <a:pt x="1651762" y="208534"/>
                    <a:pt x="1635379" y="211836"/>
                    <a:pt x="1616456" y="215392"/>
                  </a:cubicBezTo>
                  <a:lnTo>
                    <a:pt x="1593977" y="178435"/>
                  </a:lnTo>
                  <a:cubicBezTo>
                    <a:pt x="1529842" y="73533"/>
                    <a:pt x="1413383" y="0"/>
                    <a:pt x="1278763" y="0"/>
                  </a:cubicBezTo>
                  <a:close/>
                </a:path>
              </a:pathLst>
            </a:custGeom>
            <a:solidFill>
              <a:srgbClr val="F2B90D"/>
            </a:solidFill>
          </p:spPr>
          <p:txBody>
            <a:bodyPr/>
            <a:lstStyle/>
            <a:p>
              <a:endParaRPr lang="fi-FI"/>
            </a:p>
          </p:txBody>
        </p:sp>
        <p:sp>
          <p:nvSpPr>
            <p:cNvPr id="23" name="Freeform 23"/>
            <p:cNvSpPr/>
            <p:nvPr/>
          </p:nvSpPr>
          <p:spPr>
            <a:xfrm>
              <a:off x="63500" y="1305941"/>
              <a:ext cx="1896237" cy="2020443"/>
            </a:xfrm>
            <a:custGeom>
              <a:avLst/>
              <a:gdLst/>
              <a:ahLst/>
              <a:cxnLst/>
              <a:rect l="l" t="t" r="r" b="b"/>
              <a:pathLst>
                <a:path w="1896237" h="2020443">
                  <a:moveTo>
                    <a:pt x="934212" y="180975"/>
                  </a:moveTo>
                  <a:lnTo>
                    <a:pt x="934212" y="180975"/>
                  </a:lnTo>
                  <a:lnTo>
                    <a:pt x="934212" y="180975"/>
                  </a:lnTo>
                  <a:cubicBezTo>
                    <a:pt x="934212" y="180975"/>
                    <a:pt x="934212" y="180975"/>
                    <a:pt x="934212" y="180975"/>
                  </a:cubicBezTo>
                  <a:close/>
                  <a:moveTo>
                    <a:pt x="1300226" y="0"/>
                  </a:moveTo>
                  <a:cubicBezTo>
                    <a:pt x="1263142" y="0"/>
                    <a:pt x="1224661" y="5334"/>
                    <a:pt x="1185545" y="16637"/>
                  </a:cubicBezTo>
                  <a:cubicBezTo>
                    <a:pt x="1112647" y="37846"/>
                    <a:pt x="1048258" y="74803"/>
                    <a:pt x="992251" y="125857"/>
                  </a:cubicBezTo>
                  <a:lnTo>
                    <a:pt x="992251" y="125857"/>
                  </a:lnTo>
                  <a:cubicBezTo>
                    <a:pt x="983361" y="133985"/>
                    <a:pt x="974598" y="142240"/>
                    <a:pt x="966089" y="150241"/>
                  </a:cubicBezTo>
                  <a:lnTo>
                    <a:pt x="945007" y="170434"/>
                  </a:lnTo>
                  <a:cubicBezTo>
                    <a:pt x="941324" y="173990"/>
                    <a:pt x="937641" y="177419"/>
                    <a:pt x="934085" y="180848"/>
                  </a:cubicBezTo>
                  <a:lnTo>
                    <a:pt x="898779" y="173863"/>
                  </a:lnTo>
                  <a:cubicBezTo>
                    <a:pt x="865505" y="167132"/>
                    <a:pt x="832358" y="160401"/>
                    <a:pt x="798703" y="156464"/>
                  </a:cubicBezTo>
                  <a:cubicBezTo>
                    <a:pt x="789305" y="155321"/>
                    <a:pt x="779907" y="154813"/>
                    <a:pt x="770636" y="154813"/>
                  </a:cubicBezTo>
                  <a:cubicBezTo>
                    <a:pt x="725170" y="154813"/>
                    <a:pt x="681863" y="167386"/>
                    <a:pt x="640969" y="186436"/>
                  </a:cubicBezTo>
                  <a:lnTo>
                    <a:pt x="640969" y="186436"/>
                  </a:lnTo>
                  <a:cubicBezTo>
                    <a:pt x="610235" y="200787"/>
                    <a:pt x="586105" y="221869"/>
                    <a:pt x="564896" y="242951"/>
                  </a:cubicBezTo>
                  <a:lnTo>
                    <a:pt x="545084" y="263271"/>
                  </a:lnTo>
                  <a:cubicBezTo>
                    <a:pt x="542290" y="266192"/>
                    <a:pt x="539496" y="269113"/>
                    <a:pt x="536702" y="272034"/>
                  </a:cubicBezTo>
                  <a:cubicBezTo>
                    <a:pt x="533019" y="270129"/>
                    <a:pt x="529336" y="268224"/>
                    <a:pt x="525653" y="266319"/>
                  </a:cubicBezTo>
                  <a:lnTo>
                    <a:pt x="473456" y="241554"/>
                  </a:lnTo>
                  <a:lnTo>
                    <a:pt x="473456" y="241554"/>
                  </a:lnTo>
                  <a:cubicBezTo>
                    <a:pt x="443103" y="229616"/>
                    <a:pt x="412623" y="223647"/>
                    <a:pt x="382524" y="223647"/>
                  </a:cubicBezTo>
                  <a:cubicBezTo>
                    <a:pt x="343662" y="223647"/>
                    <a:pt x="305308" y="233426"/>
                    <a:pt x="267970" y="252857"/>
                  </a:cubicBezTo>
                  <a:cubicBezTo>
                    <a:pt x="174498" y="301371"/>
                    <a:pt x="134620" y="395986"/>
                    <a:pt x="167005" y="495681"/>
                  </a:cubicBezTo>
                  <a:cubicBezTo>
                    <a:pt x="174625" y="519176"/>
                    <a:pt x="185547" y="541655"/>
                    <a:pt x="197739" y="562102"/>
                  </a:cubicBezTo>
                  <a:cubicBezTo>
                    <a:pt x="204470" y="573532"/>
                    <a:pt x="211328" y="584708"/>
                    <a:pt x="218186" y="596011"/>
                  </a:cubicBezTo>
                  <a:lnTo>
                    <a:pt x="250825" y="648589"/>
                  </a:lnTo>
                  <a:cubicBezTo>
                    <a:pt x="261747" y="665988"/>
                    <a:pt x="272542" y="683387"/>
                    <a:pt x="283210" y="700786"/>
                  </a:cubicBezTo>
                  <a:lnTo>
                    <a:pt x="301117" y="689864"/>
                  </a:lnTo>
                  <a:lnTo>
                    <a:pt x="284988" y="703707"/>
                  </a:lnTo>
                  <a:lnTo>
                    <a:pt x="288417" y="710438"/>
                  </a:lnTo>
                  <a:lnTo>
                    <a:pt x="289941" y="713486"/>
                  </a:lnTo>
                  <a:lnTo>
                    <a:pt x="290830" y="715391"/>
                  </a:lnTo>
                  <a:lnTo>
                    <a:pt x="287147" y="718312"/>
                  </a:lnTo>
                  <a:lnTo>
                    <a:pt x="276733" y="726313"/>
                  </a:lnTo>
                  <a:lnTo>
                    <a:pt x="276733" y="726313"/>
                  </a:lnTo>
                  <a:cubicBezTo>
                    <a:pt x="207645" y="777367"/>
                    <a:pt x="150368" y="839216"/>
                    <a:pt x="107950" y="915162"/>
                  </a:cubicBezTo>
                  <a:lnTo>
                    <a:pt x="107950" y="915162"/>
                  </a:lnTo>
                  <a:cubicBezTo>
                    <a:pt x="23495" y="1066419"/>
                    <a:pt x="0" y="1226058"/>
                    <a:pt x="46990" y="1393063"/>
                  </a:cubicBezTo>
                  <a:cubicBezTo>
                    <a:pt x="57023" y="1428750"/>
                    <a:pt x="72517" y="1464056"/>
                    <a:pt x="92329" y="1495425"/>
                  </a:cubicBezTo>
                  <a:cubicBezTo>
                    <a:pt x="134239" y="1561592"/>
                    <a:pt x="191516" y="1598041"/>
                    <a:pt x="255778" y="1598041"/>
                  </a:cubicBezTo>
                  <a:cubicBezTo>
                    <a:pt x="278384" y="1598041"/>
                    <a:pt x="301752" y="1593596"/>
                    <a:pt x="325755" y="1584325"/>
                  </a:cubicBezTo>
                  <a:lnTo>
                    <a:pt x="327025" y="1583817"/>
                  </a:lnTo>
                  <a:lnTo>
                    <a:pt x="329057" y="1583309"/>
                  </a:lnTo>
                  <a:lnTo>
                    <a:pt x="330073" y="1587373"/>
                  </a:lnTo>
                  <a:cubicBezTo>
                    <a:pt x="334137" y="1602867"/>
                    <a:pt x="338201" y="1618234"/>
                    <a:pt x="343027" y="1633347"/>
                  </a:cubicBezTo>
                  <a:lnTo>
                    <a:pt x="362966" y="1626997"/>
                  </a:lnTo>
                  <a:lnTo>
                    <a:pt x="343535" y="1635125"/>
                  </a:lnTo>
                  <a:lnTo>
                    <a:pt x="344678" y="1638681"/>
                  </a:lnTo>
                  <a:cubicBezTo>
                    <a:pt x="396367" y="1793494"/>
                    <a:pt x="529336" y="1886712"/>
                    <a:pt x="680212" y="1886712"/>
                  </a:cubicBezTo>
                  <a:cubicBezTo>
                    <a:pt x="720598" y="1886712"/>
                    <a:pt x="762254" y="1880108"/>
                    <a:pt x="803910" y="1866138"/>
                  </a:cubicBezTo>
                  <a:cubicBezTo>
                    <a:pt x="852551" y="1849882"/>
                    <a:pt x="897001" y="1825625"/>
                    <a:pt x="936879" y="1792732"/>
                  </a:cubicBezTo>
                  <a:lnTo>
                    <a:pt x="923544" y="1776603"/>
                  </a:lnTo>
                  <a:lnTo>
                    <a:pt x="939546" y="1790573"/>
                  </a:lnTo>
                  <a:lnTo>
                    <a:pt x="946023" y="1786128"/>
                  </a:lnTo>
                  <a:lnTo>
                    <a:pt x="948944" y="1784223"/>
                  </a:lnTo>
                  <a:lnTo>
                    <a:pt x="950087" y="1783461"/>
                  </a:lnTo>
                  <a:lnTo>
                    <a:pt x="967486" y="1810766"/>
                  </a:lnTo>
                  <a:lnTo>
                    <a:pt x="967486" y="1810766"/>
                  </a:lnTo>
                  <a:cubicBezTo>
                    <a:pt x="1012190" y="1873885"/>
                    <a:pt x="1064006" y="1930654"/>
                    <a:pt x="1135126" y="1971040"/>
                  </a:cubicBezTo>
                  <a:lnTo>
                    <a:pt x="1161796" y="1984883"/>
                  </a:lnTo>
                  <a:cubicBezTo>
                    <a:pt x="1213612" y="2009267"/>
                    <a:pt x="1267206" y="2020443"/>
                    <a:pt x="1319530" y="2020443"/>
                  </a:cubicBezTo>
                  <a:cubicBezTo>
                    <a:pt x="1469644" y="2020443"/>
                    <a:pt x="1609725" y="1929003"/>
                    <a:pt x="1671574" y="1797558"/>
                  </a:cubicBezTo>
                  <a:lnTo>
                    <a:pt x="1671574" y="1797558"/>
                  </a:lnTo>
                  <a:cubicBezTo>
                    <a:pt x="1675384" y="1789557"/>
                    <a:pt x="1679067" y="1781556"/>
                    <a:pt x="1682496" y="1773809"/>
                  </a:cubicBezTo>
                  <a:lnTo>
                    <a:pt x="1691259" y="1754505"/>
                  </a:lnTo>
                  <a:cubicBezTo>
                    <a:pt x="1692656" y="1751330"/>
                    <a:pt x="1694180" y="1748155"/>
                    <a:pt x="1695450" y="1745107"/>
                  </a:cubicBezTo>
                  <a:lnTo>
                    <a:pt x="1695450" y="1745107"/>
                  </a:lnTo>
                  <a:lnTo>
                    <a:pt x="1713992" y="1736598"/>
                  </a:lnTo>
                  <a:cubicBezTo>
                    <a:pt x="1732153" y="1728343"/>
                    <a:pt x="1750060" y="1720215"/>
                    <a:pt x="1767205" y="1710563"/>
                  </a:cubicBezTo>
                  <a:lnTo>
                    <a:pt x="1767205" y="1710563"/>
                  </a:lnTo>
                  <a:cubicBezTo>
                    <a:pt x="1791843" y="1696720"/>
                    <a:pt x="1815592" y="1680972"/>
                    <a:pt x="1838071" y="1664208"/>
                  </a:cubicBezTo>
                  <a:lnTo>
                    <a:pt x="1838071" y="1664208"/>
                  </a:lnTo>
                  <a:cubicBezTo>
                    <a:pt x="1858264" y="1649222"/>
                    <a:pt x="1877441" y="1633347"/>
                    <a:pt x="1895602" y="1616710"/>
                  </a:cubicBezTo>
                  <a:lnTo>
                    <a:pt x="1895602" y="1616710"/>
                  </a:lnTo>
                  <a:lnTo>
                    <a:pt x="1895602" y="1558417"/>
                  </a:lnTo>
                  <a:lnTo>
                    <a:pt x="1895602" y="1558417"/>
                  </a:lnTo>
                  <a:cubicBezTo>
                    <a:pt x="1870329" y="1584325"/>
                    <a:pt x="1842897" y="1608455"/>
                    <a:pt x="1813052" y="1630680"/>
                  </a:cubicBezTo>
                  <a:lnTo>
                    <a:pt x="1813052" y="1630680"/>
                  </a:lnTo>
                  <a:cubicBezTo>
                    <a:pt x="1791843" y="1646555"/>
                    <a:pt x="1769618" y="1661160"/>
                    <a:pt x="1746758" y="1673987"/>
                  </a:cubicBezTo>
                  <a:lnTo>
                    <a:pt x="1696720" y="1698371"/>
                  </a:lnTo>
                  <a:cubicBezTo>
                    <a:pt x="1688465" y="1702181"/>
                    <a:pt x="1679702" y="1706118"/>
                    <a:pt x="1670685" y="1710309"/>
                  </a:cubicBezTo>
                  <a:lnTo>
                    <a:pt x="1663700" y="1713611"/>
                  </a:lnTo>
                  <a:lnTo>
                    <a:pt x="1658112" y="1725930"/>
                  </a:lnTo>
                  <a:lnTo>
                    <a:pt x="1653032" y="1737360"/>
                  </a:lnTo>
                  <a:cubicBezTo>
                    <a:pt x="1650238" y="1743583"/>
                    <a:pt x="1647317" y="1750060"/>
                    <a:pt x="1644396" y="1756537"/>
                  </a:cubicBezTo>
                  <a:lnTo>
                    <a:pt x="1633728" y="1779778"/>
                  </a:lnTo>
                  <a:lnTo>
                    <a:pt x="1633728" y="1779778"/>
                  </a:lnTo>
                  <a:cubicBezTo>
                    <a:pt x="1578356" y="1897507"/>
                    <a:pt x="1453007" y="1978533"/>
                    <a:pt x="1319530" y="1978533"/>
                  </a:cubicBezTo>
                  <a:cubicBezTo>
                    <a:pt x="1273048" y="1978533"/>
                    <a:pt x="1225550" y="1968627"/>
                    <a:pt x="1179576" y="1947037"/>
                  </a:cubicBezTo>
                  <a:cubicBezTo>
                    <a:pt x="1171575" y="1943227"/>
                    <a:pt x="1163701" y="1939163"/>
                    <a:pt x="1155827" y="1934718"/>
                  </a:cubicBezTo>
                  <a:cubicBezTo>
                    <a:pt x="1092073" y="1898396"/>
                    <a:pt x="1044448" y="1846961"/>
                    <a:pt x="1001776" y="1786636"/>
                  </a:cubicBezTo>
                  <a:lnTo>
                    <a:pt x="984631" y="1759585"/>
                  </a:lnTo>
                  <a:cubicBezTo>
                    <a:pt x="981583" y="1754505"/>
                    <a:pt x="978408" y="1749171"/>
                    <a:pt x="974852" y="1743456"/>
                  </a:cubicBezTo>
                  <a:lnTo>
                    <a:pt x="963549" y="1725168"/>
                  </a:lnTo>
                  <a:lnTo>
                    <a:pt x="945642" y="1736978"/>
                  </a:lnTo>
                  <a:lnTo>
                    <a:pt x="941451" y="1739773"/>
                  </a:lnTo>
                  <a:lnTo>
                    <a:pt x="930148" y="1746758"/>
                  </a:lnTo>
                  <a:lnTo>
                    <a:pt x="923290" y="1751203"/>
                  </a:lnTo>
                  <a:lnTo>
                    <a:pt x="919099" y="1753997"/>
                  </a:lnTo>
                  <a:lnTo>
                    <a:pt x="910590" y="1760474"/>
                  </a:lnTo>
                  <a:lnTo>
                    <a:pt x="910590" y="1760474"/>
                  </a:lnTo>
                  <a:cubicBezTo>
                    <a:pt x="874776" y="1789938"/>
                    <a:pt x="834898" y="1811781"/>
                    <a:pt x="790956" y="1826514"/>
                  </a:cubicBezTo>
                  <a:lnTo>
                    <a:pt x="790956" y="1826514"/>
                  </a:lnTo>
                  <a:cubicBezTo>
                    <a:pt x="753618" y="1838959"/>
                    <a:pt x="716534" y="1844928"/>
                    <a:pt x="680593" y="1844928"/>
                  </a:cubicBezTo>
                  <a:cubicBezTo>
                    <a:pt x="547243" y="1844928"/>
                    <a:pt x="430657" y="1762633"/>
                    <a:pt x="384810" y="1625599"/>
                  </a:cubicBezTo>
                  <a:cubicBezTo>
                    <a:pt x="384302" y="1623948"/>
                    <a:pt x="383794" y="1622424"/>
                    <a:pt x="383286" y="1620773"/>
                  </a:cubicBezTo>
                  <a:lnTo>
                    <a:pt x="370967" y="1576831"/>
                  </a:lnTo>
                  <a:cubicBezTo>
                    <a:pt x="369062" y="1569465"/>
                    <a:pt x="367030" y="1561718"/>
                    <a:pt x="364744" y="1553717"/>
                  </a:cubicBezTo>
                  <a:lnTo>
                    <a:pt x="359537" y="1534794"/>
                  </a:lnTo>
                  <a:lnTo>
                    <a:pt x="337185" y="1539493"/>
                  </a:lnTo>
                  <a:lnTo>
                    <a:pt x="328549" y="1541017"/>
                  </a:lnTo>
                  <a:lnTo>
                    <a:pt x="322707" y="1542160"/>
                  </a:lnTo>
                  <a:lnTo>
                    <a:pt x="319024" y="1542922"/>
                  </a:lnTo>
                  <a:lnTo>
                    <a:pt x="310896" y="1545589"/>
                  </a:lnTo>
                  <a:lnTo>
                    <a:pt x="310896" y="1545589"/>
                  </a:lnTo>
                  <a:cubicBezTo>
                    <a:pt x="292227" y="1552828"/>
                    <a:pt x="273939" y="1556511"/>
                    <a:pt x="256159" y="1556511"/>
                  </a:cubicBezTo>
                  <a:cubicBezTo>
                    <a:pt x="207391" y="1556511"/>
                    <a:pt x="163068" y="1529079"/>
                    <a:pt x="128016" y="1473453"/>
                  </a:cubicBezTo>
                  <a:lnTo>
                    <a:pt x="128016" y="1473453"/>
                  </a:lnTo>
                  <a:cubicBezTo>
                    <a:pt x="110490" y="1445767"/>
                    <a:pt x="96520" y="1414017"/>
                    <a:pt x="87630" y="1382140"/>
                  </a:cubicBezTo>
                  <a:lnTo>
                    <a:pt x="87630" y="1382140"/>
                  </a:lnTo>
                  <a:cubicBezTo>
                    <a:pt x="43942" y="1226692"/>
                    <a:pt x="65405" y="1078356"/>
                    <a:pt x="144907" y="936116"/>
                  </a:cubicBezTo>
                  <a:cubicBezTo>
                    <a:pt x="184150" y="865885"/>
                    <a:pt x="237236" y="808354"/>
                    <a:pt x="302006" y="760475"/>
                  </a:cubicBezTo>
                  <a:lnTo>
                    <a:pt x="289560" y="743584"/>
                  </a:lnTo>
                  <a:lnTo>
                    <a:pt x="307975" y="756030"/>
                  </a:lnTo>
                  <a:lnTo>
                    <a:pt x="320040" y="746378"/>
                  </a:lnTo>
                  <a:cubicBezTo>
                    <a:pt x="323215" y="743838"/>
                    <a:pt x="326517" y="741298"/>
                    <a:pt x="330073" y="738377"/>
                  </a:cubicBezTo>
                  <a:lnTo>
                    <a:pt x="343408" y="727836"/>
                  </a:lnTo>
                  <a:lnTo>
                    <a:pt x="334264" y="709421"/>
                  </a:lnTo>
                  <a:lnTo>
                    <a:pt x="329565" y="699388"/>
                  </a:lnTo>
                  <a:lnTo>
                    <a:pt x="326136" y="692276"/>
                  </a:lnTo>
                  <a:lnTo>
                    <a:pt x="324104" y="688085"/>
                  </a:lnTo>
                  <a:lnTo>
                    <a:pt x="319151" y="679449"/>
                  </a:lnTo>
                  <a:lnTo>
                    <a:pt x="319151" y="679449"/>
                  </a:lnTo>
                  <a:cubicBezTo>
                    <a:pt x="308356" y="661796"/>
                    <a:pt x="297434" y="644270"/>
                    <a:pt x="286512" y="626871"/>
                  </a:cubicBezTo>
                  <a:lnTo>
                    <a:pt x="254127" y="574674"/>
                  </a:lnTo>
                  <a:cubicBezTo>
                    <a:pt x="247396" y="563625"/>
                    <a:pt x="240665" y="552449"/>
                    <a:pt x="234061" y="541400"/>
                  </a:cubicBezTo>
                  <a:lnTo>
                    <a:pt x="207137" y="483234"/>
                  </a:lnTo>
                  <a:lnTo>
                    <a:pt x="207137" y="483234"/>
                  </a:lnTo>
                  <a:cubicBezTo>
                    <a:pt x="181229" y="403478"/>
                    <a:pt x="211836" y="329818"/>
                    <a:pt x="287528" y="290575"/>
                  </a:cubicBezTo>
                  <a:lnTo>
                    <a:pt x="287528" y="290575"/>
                  </a:lnTo>
                  <a:cubicBezTo>
                    <a:pt x="319024" y="274192"/>
                    <a:pt x="350774" y="266064"/>
                    <a:pt x="382778" y="266064"/>
                  </a:cubicBezTo>
                  <a:cubicBezTo>
                    <a:pt x="407797" y="266064"/>
                    <a:pt x="433070" y="271017"/>
                    <a:pt x="458470" y="281050"/>
                  </a:cubicBezTo>
                  <a:lnTo>
                    <a:pt x="506730" y="304037"/>
                  </a:lnTo>
                  <a:cubicBezTo>
                    <a:pt x="514731" y="308228"/>
                    <a:pt x="523240" y="312546"/>
                    <a:pt x="532003" y="316991"/>
                  </a:cubicBezTo>
                  <a:lnTo>
                    <a:pt x="545465" y="323595"/>
                  </a:lnTo>
                  <a:lnTo>
                    <a:pt x="556133" y="313054"/>
                  </a:lnTo>
                  <a:cubicBezTo>
                    <a:pt x="562864" y="306450"/>
                    <a:pt x="569341" y="299592"/>
                    <a:pt x="575818" y="292988"/>
                  </a:cubicBezTo>
                  <a:lnTo>
                    <a:pt x="594995" y="273303"/>
                  </a:lnTo>
                  <a:cubicBezTo>
                    <a:pt x="615061" y="253364"/>
                    <a:pt x="635000" y="236346"/>
                    <a:pt x="659130" y="225170"/>
                  </a:cubicBezTo>
                  <a:cubicBezTo>
                    <a:pt x="696214" y="207898"/>
                    <a:pt x="733425" y="197484"/>
                    <a:pt x="771144" y="197484"/>
                  </a:cubicBezTo>
                  <a:cubicBezTo>
                    <a:pt x="778891" y="197484"/>
                    <a:pt x="786511" y="197865"/>
                    <a:pt x="794385" y="198881"/>
                  </a:cubicBezTo>
                  <a:lnTo>
                    <a:pt x="890905" y="215645"/>
                  </a:lnTo>
                  <a:cubicBezTo>
                    <a:pt x="906018" y="218693"/>
                    <a:pt x="921385" y="221868"/>
                    <a:pt x="937387" y="224789"/>
                  </a:cubicBezTo>
                  <a:lnTo>
                    <a:pt x="947928" y="226694"/>
                  </a:lnTo>
                  <a:lnTo>
                    <a:pt x="955675" y="219328"/>
                  </a:lnTo>
                  <a:cubicBezTo>
                    <a:pt x="961771" y="213486"/>
                    <a:pt x="968121" y="207517"/>
                    <a:pt x="974598" y="201294"/>
                  </a:cubicBezTo>
                  <a:lnTo>
                    <a:pt x="995553" y="181355"/>
                  </a:lnTo>
                  <a:cubicBezTo>
                    <a:pt x="1003935" y="173354"/>
                    <a:pt x="1012444" y="165353"/>
                    <a:pt x="1021080" y="157479"/>
                  </a:cubicBezTo>
                  <a:cubicBezTo>
                    <a:pt x="1072515" y="110489"/>
                    <a:pt x="1131443" y="76834"/>
                    <a:pt x="1197864" y="57530"/>
                  </a:cubicBezTo>
                  <a:lnTo>
                    <a:pt x="1197864" y="57530"/>
                  </a:lnTo>
                  <a:cubicBezTo>
                    <a:pt x="1232916" y="47243"/>
                    <a:pt x="1267333" y="42544"/>
                    <a:pt x="1300607" y="42544"/>
                  </a:cubicBezTo>
                  <a:cubicBezTo>
                    <a:pt x="1427607" y="42544"/>
                    <a:pt x="1537462" y="111886"/>
                    <a:pt x="1598041" y="210946"/>
                  </a:cubicBezTo>
                  <a:lnTo>
                    <a:pt x="1598041" y="210946"/>
                  </a:lnTo>
                  <a:cubicBezTo>
                    <a:pt x="1604264" y="221233"/>
                    <a:pt x="1610614" y="231520"/>
                    <a:pt x="1616964" y="241934"/>
                  </a:cubicBezTo>
                  <a:lnTo>
                    <a:pt x="1628013" y="260095"/>
                  </a:lnTo>
                  <a:lnTo>
                    <a:pt x="1648333" y="256285"/>
                  </a:lnTo>
                  <a:lnTo>
                    <a:pt x="1665224" y="253110"/>
                  </a:lnTo>
                  <a:lnTo>
                    <a:pt x="1681480" y="250062"/>
                  </a:lnTo>
                  <a:lnTo>
                    <a:pt x="1693418" y="248030"/>
                  </a:lnTo>
                  <a:lnTo>
                    <a:pt x="1693418" y="248030"/>
                  </a:lnTo>
                  <a:cubicBezTo>
                    <a:pt x="1708531" y="245617"/>
                    <a:pt x="1723771" y="244347"/>
                    <a:pt x="1738884" y="244347"/>
                  </a:cubicBezTo>
                  <a:cubicBezTo>
                    <a:pt x="1794891" y="244347"/>
                    <a:pt x="1849501" y="260857"/>
                    <a:pt x="1896237" y="290321"/>
                  </a:cubicBezTo>
                  <a:lnTo>
                    <a:pt x="1896237" y="290321"/>
                  </a:lnTo>
                  <a:lnTo>
                    <a:pt x="1896237" y="241934"/>
                  </a:lnTo>
                  <a:lnTo>
                    <a:pt x="1896237" y="241934"/>
                  </a:lnTo>
                  <a:cubicBezTo>
                    <a:pt x="1848231" y="216534"/>
                    <a:pt x="1794129" y="202437"/>
                    <a:pt x="1738884" y="202437"/>
                  </a:cubicBezTo>
                  <a:cubicBezTo>
                    <a:pt x="1721612" y="202437"/>
                    <a:pt x="1704086" y="203834"/>
                    <a:pt x="1686687" y="206628"/>
                  </a:cubicBezTo>
                  <a:lnTo>
                    <a:pt x="1689989" y="227329"/>
                  </a:lnTo>
                  <a:lnTo>
                    <a:pt x="1680337" y="207644"/>
                  </a:lnTo>
                  <a:lnTo>
                    <a:pt x="1667637" y="209930"/>
                  </a:lnTo>
                  <a:lnTo>
                    <a:pt x="1662557" y="210819"/>
                  </a:lnTo>
                  <a:lnTo>
                    <a:pt x="1652016" y="212851"/>
                  </a:lnTo>
                  <a:cubicBezTo>
                    <a:pt x="1650873" y="213105"/>
                    <a:pt x="1649857" y="213232"/>
                    <a:pt x="1648714" y="213486"/>
                  </a:cubicBezTo>
                  <a:lnTo>
                    <a:pt x="1633729" y="188975"/>
                  </a:lnTo>
                  <a:cubicBezTo>
                    <a:pt x="1566038" y="78231"/>
                    <a:pt x="1442848" y="507"/>
                    <a:pt x="1300608" y="507"/>
                  </a:cubicBezTo>
                  <a:close/>
                </a:path>
              </a:pathLst>
            </a:custGeom>
            <a:solidFill>
              <a:srgbClr val="FFFFFF"/>
            </a:solidFill>
          </p:spPr>
          <p:txBody>
            <a:bodyPr/>
            <a:lstStyle/>
            <a:p>
              <a:endParaRPr lang="fi-FI"/>
            </a:p>
          </p:txBody>
        </p:sp>
        <p:sp>
          <p:nvSpPr>
            <p:cNvPr id="24" name="Freeform 24"/>
            <p:cNvSpPr/>
            <p:nvPr/>
          </p:nvSpPr>
          <p:spPr>
            <a:xfrm>
              <a:off x="1125601" y="2397760"/>
              <a:ext cx="172593" cy="165989"/>
            </a:xfrm>
            <a:custGeom>
              <a:avLst/>
              <a:gdLst/>
              <a:ahLst/>
              <a:cxnLst/>
              <a:rect l="l" t="t" r="r" b="b"/>
              <a:pathLst>
                <a:path w="172593" h="165989">
                  <a:moveTo>
                    <a:pt x="47117" y="3302"/>
                  </a:moveTo>
                  <a:cubicBezTo>
                    <a:pt x="81280" y="0"/>
                    <a:pt x="109093" y="8255"/>
                    <a:pt x="134620" y="20066"/>
                  </a:cubicBezTo>
                  <a:lnTo>
                    <a:pt x="146558" y="29845"/>
                  </a:lnTo>
                  <a:cubicBezTo>
                    <a:pt x="156464" y="45339"/>
                    <a:pt x="162814" y="55118"/>
                    <a:pt x="165735" y="65659"/>
                  </a:cubicBezTo>
                  <a:cubicBezTo>
                    <a:pt x="172593" y="89789"/>
                    <a:pt x="162941" y="112268"/>
                    <a:pt x="137414" y="131826"/>
                  </a:cubicBezTo>
                  <a:lnTo>
                    <a:pt x="102489" y="156337"/>
                  </a:lnTo>
                  <a:cubicBezTo>
                    <a:pt x="93091" y="162687"/>
                    <a:pt x="83312" y="165989"/>
                    <a:pt x="72644" y="160528"/>
                  </a:cubicBezTo>
                  <a:cubicBezTo>
                    <a:pt x="64516" y="156464"/>
                    <a:pt x="49657" y="162560"/>
                    <a:pt x="44577" y="153035"/>
                  </a:cubicBezTo>
                  <a:cubicBezTo>
                    <a:pt x="28321" y="151892"/>
                    <a:pt x="25146" y="140462"/>
                    <a:pt x="15875" y="133604"/>
                  </a:cubicBezTo>
                  <a:cubicBezTo>
                    <a:pt x="0" y="121920"/>
                    <a:pt x="762" y="109093"/>
                    <a:pt x="4064" y="91948"/>
                  </a:cubicBezTo>
                  <a:cubicBezTo>
                    <a:pt x="10160" y="60325"/>
                    <a:pt x="28067" y="32004"/>
                    <a:pt x="47117" y="3175"/>
                  </a:cubicBezTo>
                </a:path>
              </a:pathLst>
            </a:custGeom>
            <a:solidFill>
              <a:srgbClr val="FFFFFF"/>
            </a:solidFill>
          </p:spPr>
          <p:txBody>
            <a:bodyPr/>
            <a:lstStyle/>
            <a:p>
              <a:endParaRPr lang="fi-FI"/>
            </a:p>
          </p:txBody>
        </p:sp>
        <p:sp>
          <p:nvSpPr>
            <p:cNvPr id="25" name="Freeform 25"/>
            <p:cNvSpPr/>
            <p:nvPr/>
          </p:nvSpPr>
          <p:spPr>
            <a:xfrm>
              <a:off x="755523" y="2165096"/>
              <a:ext cx="143891" cy="142875"/>
            </a:xfrm>
            <a:custGeom>
              <a:avLst/>
              <a:gdLst/>
              <a:ahLst/>
              <a:cxnLst/>
              <a:rect l="l" t="t" r="r" b="b"/>
              <a:pathLst>
                <a:path w="143891" h="142875">
                  <a:moveTo>
                    <a:pt x="105410" y="132715"/>
                  </a:moveTo>
                  <a:cubicBezTo>
                    <a:pt x="86106" y="142875"/>
                    <a:pt x="64643" y="140716"/>
                    <a:pt x="43561" y="138811"/>
                  </a:cubicBezTo>
                  <a:cubicBezTo>
                    <a:pt x="15875" y="136271"/>
                    <a:pt x="0" y="110871"/>
                    <a:pt x="5461" y="79375"/>
                  </a:cubicBezTo>
                  <a:cubicBezTo>
                    <a:pt x="10287" y="52070"/>
                    <a:pt x="24130" y="33274"/>
                    <a:pt x="41529" y="18288"/>
                  </a:cubicBezTo>
                  <a:lnTo>
                    <a:pt x="49149" y="12954"/>
                  </a:lnTo>
                  <a:cubicBezTo>
                    <a:pt x="60579" y="16002"/>
                    <a:pt x="65405" y="12065"/>
                    <a:pt x="70104" y="7874"/>
                  </a:cubicBezTo>
                  <a:cubicBezTo>
                    <a:pt x="78867" y="0"/>
                    <a:pt x="89281" y="2032"/>
                    <a:pt x="99314" y="9144"/>
                  </a:cubicBezTo>
                  <a:lnTo>
                    <a:pt x="134366" y="38989"/>
                  </a:lnTo>
                  <a:cubicBezTo>
                    <a:pt x="138430" y="43053"/>
                    <a:pt x="142875" y="51943"/>
                    <a:pt x="142494" y="57023"/>
                  </a:cubicBezTo>
                  <a:cubicBezTo>
                    <a:pt x="141224" y="73660"/>
                    <a:pt x="143891" y="93472"/>
                    <a:pt x="134620" y="105283"/>
                  </a:cubicBezTo>
                  <a:cubicBezTo>
                    <a:pt x="126111" y="116078"/>
                    <a:pt x="120777" y="132715"/>
                    <a:pt x="105283" y="132715"/>
                  </a:cubicBezTo>
                </a:path>
              </a:pathLst>
            </a:custGeom>
            <a:solidFill>
              <a:srgbClr val="FFFFFF"/>
            </a:solidFill>
          </p:spPr>
          <p:txBody>
            <a:bodyPr/>
            <a:lstStyle/>
            <a:p>
              <a:endParaRPr lang="fi-FI"/>
            </a:p>
          </p:txBody>
        </p:sp>
        <p:sp>
          <p:nvSpPr>
            <p:cNvPr id="26" name="Freeform 26"/>
            <p:cNvSpPr/>
            <p:nvPr/>
          </p:nvSpPr>
          <p:spPr>
            <a:xfrm>
              <a:off x="1017524" y="2063623"/>
              <a:ext cx="160147" cy="151257"/>
            </a:xfrm>
            <a:custGeom>
              <a:avLst/>
              <a:gdLst/>
              <a:ahLst/>
              <a:cxnLst/>
              <a:rect l="l" t="t" r="r" b="b"/>
              <a:pathLst>
                <a:path w="160147" h="151257">
                  <a:moveTo>
                    <a:pt x="33909" y="18034"/>
                  </a:moveTo>
                  <a:cubicBezTo>
                    <a:pt x="53086" y="0"/>
                    <a:pt x="77851" y="9271"/>
                    <a:pt x="101727" y="15113"/>
                  </a:cubicBezTo>
                  <a:cubicBezTo>
                    <a:pt x="129667" y="21971"/>
                    <a:pt x="160147" y="66421"/>
                    <a:pt x="158242" y="95123"/>
                  </a:cubicBezTo>
                  <a:cubicBezTo>
                    <a:pt x="156591" y="120269"/>
                    <a:pt x="137922" y="140843"/>
                    <a:pt x="108077" y="145923"/>
                  </a:cubicBezTo>
                  <a:cubicBezTo>
                    <a:pt x="85725" y="149733"/>
                    <a:pt x="62865" y="151257"/>
                    <a:pt x="42672" y="135636"/>
                  </a:cubicBezTo>
                  <a:lnTo>
                    <a:pt x="7620" y="113411"/>
                  </a:lnTo>
                  <a:cubicBezTo>
                    <a:pt x="1143" y="109474"/>
                    <a:pt x="0" y="103759"/>
                    <a:pt x="2032" y="97155"/>
                  </a:cubicBezTo>
                  <a:lnTo>
                    <a:pt x="7112" y="81280"/>
                  </a:lnTo>
                  <a:cubicBezTo>
                    <a:pt x="17653" y="55880"/>
                    <a:pt x="25400" y="38227"/>
                    <a:pt x="34036" y="18034"/>
                  </a:cubicBezTo>
                </a:path>
              </a:pathLst>
            </a:custGeom>
            <a:solidFill>
              <a:srgbClr val="FFFFFF"/>
            </a:solidFill>
          </p:spPr>
          <p:txBody>
            <a:bodyPr/>
            <a:lstStyle/>
            <a:p>
              <a:endParaRPr lang="fi-FI"/>
            </a:p>
          </p:txBody>
        </p:sp>
      </p:grpSp>
      <p:sp>
        <p:nvSpPr>
          <p:cNvPr id="27" name="Freeform 27"/>
          <p:cNvSpPr/>
          <p:nvPr/>
        </p:nvSpPr>
        <p:spPr>
          <a:xfrm>
            <a:off x="16298375" y="7513070"/>
            <a:ext cx="1989618" cy="2773930"/>
          </a:xfrm>
          <a:custGeom>
            <a:avLst/>
            <a:gdLst/>
            <a:ahLst/>
            <a:cxnLst/>
            <a:rect l="l" t="t" r="r" b="b"/>
            <a:pathLst>
              <a:path w="1989618" h="2773930">
                <a:moveTo>
                  <a:pt x="0" y="0"/>
                </a:moveTo>
                <a:lnTo>
                  <a:pt x="1989618" y="0"/>
                </a:lnTo>
                <a:lnTo>
                  <a:pt x="1989618" y="2773930"/>
                </a:lnTo>
                <a:lnTo>
                  <a:pt x="0" y="27739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28" name="Group 28"/>
          <p:cNvGrpSpPr/>
          <p:nvPr/>
        </p:nvGrpSpPr>
        <p:grpSpPr>
          <a:xfrm>
            <a:off x="0" y="0"/>
            <a:ext cx="4021706" cy="10330211"/>
            <a:chOff x="0" y="0"/>
            <a:chExt cx="5362274" cy="13773615"/>
          </a:xfrm>
        </p:grpSpPr>
        <p:sp>
          <p:nvSpPr>
            <p:cNvPr id="29" name="Freeform 29"/>
            <p:cNvSpPr/>
            <p:nvPr/>
          </p:nvSpPr>
          <p:spPr>
            <a:xfrm>
              <a:off x="0" y="0"/>
              <a:ext cx="5362274" cy="13773615"/>
            </a:xfrm>
            <a:custGeom>
              <a:avLst/>
              <a:gdLst/>
              <a:ahLst/>
              <a:cxnLst/>
              <a:rect l="l" t="t" r="r" b="b"/>
              <a:pathLst>
                <a:path w="5362274" h="13773615">
                  <a:moveTo>
                    <a:pt x="0" y="0"/>
                  </a:moveTo>
                  <a:lnTo>
                    <a:pt x="5362274" y="0"/>
                  </a:lnTo>
                  <a:lnTo>
                    <a:pt x="5362274" y="13773615"/>
                  </a:lnTo>
                  <a:lnTo>
                    <a:pt x="0" y="137736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grpSp>
          <p:nvGrpSpPr>
            <p:cNvPr id="30" name="Group 30"/>
            <p:cNvGrpSpPr/>
            <p:nvPr/>
          </p:nvGrpSpPr>
          <p:grpSpPr>
            <a:xfrm>
              <a:off x="2363823" y="57615"/>
              <a:ext cx="890734" cy="12067562"/>
              <a:chOff x="0" y="0"/>
              <a:chExt cx="175948" cy="2383716"/>
            </a:xfrm>
          </p:grpSpPr>
          <p:sp>
            <p:nvSpPr>
              <p:cNvPr id="31" name="Freeform 31"/>
              <p:cNvSpPr/>
              <p:nvPr/>
            </p:nvSpPr>
            <p:spPr>
              <a:xfrm>
                <a:off x="0" y="0"/>
                <a:ext cx="175948" cy="2383716"/>
              </a:xfrm>
              <a:custGeom>
                <a:avLst/>
                <a:gdLst/>
                <a:ahLst/>
                <a:cxnLst/>
                <a:rect l="l" t="t" r="r" b="b"/>
                <a:pathLst>
                  <a:path w="175948" h="2383716">
                    <a:moveTo>
                      <a:pt x="0" y="0"/>
                    </a:moveTo>
                    <a:lnTo>
                      <a:pt x="175948" y="0"/>
                    </a:lnTo>
                    <a:lnTo>
                      <a:pt x="175948" y="2383716"/>
                    </a:lnTo>
                    <a:lnTo>
                      <a:pt x="0" y="2383716"/>
                    </a:lnTo>
                    <a:close/>
                  </a:path>
                </a:pathLst>
              </a:custGeom>
              <a:solidFill>
                <a:srgbClr val="FFFFFF"/>
              </a:solidFill>
            </p:spPr>
            <p:txBody>
              <a:bodyPr/>
              <a:lstStyle/>
              <a:p>
                <a:endParaRPr lang="fi-FI"/>
              </a:p>
            </p:txBody>
          </p:sp>
          <p:sp>
            <p:nvSpPr>
              <p:cNvPr id="32" name="TextBox 32"/>
              <p:cNvSpPr txBox="1"/>
              <p:nvPr/>
            </p:nvSpPr>
            <p:spPr>
              <a:xfrm>
                <a:off x="0" y="-28575"/>
                <a:ext cx="175948" cy="2412291"/>
              </a:xfrm>
              <a:prstGeom prst="rect">
                <a:avLst/>
              </a:prstGeom>
            </p:spPr>
            <p:txBody>
              <a:bodyPr lIns="50800" tIns="50800" rIns="50800" bIns="50800" rtlCol="0" anchor="ctr"/>
              <a:lstStyle/>
              <a:p>
                <a:pPr algn="ctr">
                  <a:lnSpc>
                    <a:spcPts val="2095"/>
                  </a:lnSpc>
                </a:pPr>
                <a:endParaRPr/>
              </a:p>
            </p:txBody>
          </p:sp>
        </p:grpSp>
      </p:grpSp>
      <p:sp>
        <p:nvSpPr>
          <p:cNvPr id="33" name="TextBox 33"/>
          <p:cNvSpPr txBox="1"/>
          <p:nvPr/>
        </p:nvSpPr>
        <p:spPr>
          <a:xfrm>
            <a:off x="3987253" y="1910993"/>
            <a:ext cx="11343155" cy="1287145"/>
          </a:xfrm>
          <a:prstGeom prst="rect">
            <a:avLst/>
          </a:prstGeom>
        </p:spPr>
        <p:txBody>
          <a:bodyPr lIns="0" tIns="0" rIns="0" bIns="0" rtlCol="0" anchor="t">
            <a:spAutoFit/>
          </a:bodyPr>
          <a:lstStyle/>
          <a:p>
            <a:pPr algn="l">
              <a:lnSpc>
                <a:spcPts val="5180"/>
              </a:lnSpc>
            </a:pPr>
            <a:r>
              <a:rPr lang="en-US" sz="3700">
                <a:solidFill>
                  <a:srgbClr val="283583"/>
                </a:solidFill>
                <a:latin typeface="Alata"/>
                <a:ea typeface="Alata"/>
                <a:cs typeface="Alata"/>
                <a:sym typeface="Alata"/>
              </a:rPr>
              <a:t>Ruotsi on Suomelle tärkeä yhteistyökumppani monella alalla</a:t>
            </a:r>
          </a:p>
        </p:txBody>
      </p:sp>
      <p:sp>
        <p:nvSpPr>
          <p:cNvPr id="34" name="TextBox 34"/>
          <p:cNvSpPr txBox="1"/>
          <p:nvPr/>
        </p:nvSpPr>
        <p:spPr>
          <a:xfrm>
            <a:off x="4003277" y="3388638"/>
            <a:ext cx="12027485" cy="1099185"/>
          </a:xfrm>
          <a:prstGeom prst="rect">
            <a:avLst/>
          </a:prstGeom>
        </p:spPr>
        <p:txBody>
          <a:bodyPr lIns="0" tIns="0" rIns="0" bIns="0" rtlCol="0" anchor="t">
            <a:spAutoFit/>
          </a:bodyPr>
          <a:lstStyle/>
          <a:p>
            <a:pPr algn="l">
              <a:lnSpc>
                <a:spcPts val="2940"/>
              </a:lnSpc>
            </a:pPr>
            <a:r>
              <a:rPr lang="en-US" sz="2100">
                <a:solidFill>
                  <a:srgbClr val="283583"/>
                </a:solidFill>
                <a:latin typeface="Alata"/>
                <a:ea typeface="Alata"/>
                <a:cs typeface="Alata"/>
                <a:sym typeface="Alata"/>
              </a:rPr>
              <a:t>Ruotsi on Suomen tärkein kaupallinen yhteistyökumppani. Ruotsin osuus sekä</a:t>
            </a:r>
          </a:p>
          <a:p>
            <a:pPr algn="l">
              <a:lnSpc>
                <a:spcPts val="2940"/>
              </a:lnSpc>
            </a:pPr>
            <a:r>
              <a:rPr lang="en-US" sz="2100">
                <a:solidFill>
                  <a:srgbClr val="283583"/>
                </a:solidFill>
                <a:latin typeface="Alata"/>
                <a:ea typeface="Alata"/>
                <a:cs typeface="Alata"/>
                <a:sym typeface="Alata"/>
              </a:rPr>
              <a:t>Suomen viennistä että tuonnista on merkittävä. Ruotsia käytetään yritysten ja</a:t>
            </a:r>
          </a:p>
          <a:p>
            <a:pPr algn="l">
              <a:lnSpc>
                <a:spcPts val="2940"/>
              </a:lnSpc>
            </a:pPr>
            <a:r>
              <a:rPr lang="en-US" sz="2100">
                <a:solidFill>
                  <a:srgbClr val="283583"/>
                </a:solidFill>
                <a:latin typeface="Alata"/>
                <a:ea typeface="Alata"/>
                <a:cs typeface="Alata"/>
                <a:sym typeface="Alata"/>
              </a:rPr>
              <a:t>valtioiden välillä myös koko Pohjolassa.</a:t>
            </a:r>
          </a:p>
        </p:txBody>
      </p:sp>
      <p:sp>
        <p:nvSpPr>
          <p:cNvPr id="35" name="TextBox 35"/>
          <p:cNvSpPr txBox="1"/>
          <p:nvPr/>
        </p:nvSpPr>
        <p:spPr>
          <a:xfrm>
            <a:off x="4003277" y="5220010"/>
            <a:ext cx="12433518" cy="1287145"/>
          </a:xfrm>
          <a:prstGeom prst="rect">
            <a:avLst/>
          </a:prstGeom>
        </p:spPr>
        <p:txBody>
          <a:bodyPr lIns="0" tIns="0" rIns="0" bIns="0" rtlCol="0" anchor="t">
            <a:spAutoFit/>
          </a:bodyPr>
          <a:lstStyle/>
          <a:p>
            <a:pPr algn="l">
              <a:lnSpc>
                <a:spcPts val="5180"/>
              </a:lnSpc>
            </a:pPr>
            <a:r>
              <a:rPr lang="en-US" sz="3700">
                <a:solidFill>
                  <a:srgbClr val="283583"/>
                </a:solidFill>
                <a:latin typeface="Alata"/>
                <a:ea typeface="Alata"/>
                <a:cs typeface="Alata"/>
                <a:sym typeface="Alata"/>
              </a:rPr>
              <a:t>Ruotsin osaaja pääsee päättäviin pöytiin pohjoismaisessa yhteistyössä</a:t>
            </a:r>
          </a:p>
        </p:txBody>
      </p:sp>
      <p:sp>
        <p:nvSpPr>
          <p:cNvPr id="36" name="TextBox 36"/>
          <p:cNvSpPr txBox="1"/>
          <p:nvPr/>
        </p:nvSpPr>
        <p:spPr>
          <a:xfrm>
            <a:off x="4003277" y="6765640"/>
            <a:ext cx="11327132" cy="1470660"/>
          </a:xfrm>
          <a:prstGeom prst="rect">
            <a:avLst/>
          </a:prstGeom>
        </p:spPr>
        <p:txBody>
          <a:bodyPr lIns="0" tIns="0" rIns="0" bIns="0" rtlCol="0" anchor="t">
            <a:spAutoFit/>
          </a:bodyPr>
          <a:lstStyle/>
          <a:p>
            <a:pPr algn="l">
              <a:lnSpc>
                <a:spcPts val="2940"/>
              </a:lnSpc>
            </a:pPr>
            <a:r>
              <a:rPr lang="en-US" sz="2100">
                <a:solidFill>
                  <a:srgbClr val="283583"/>
                </a:solidFill>
                <a:latin typeface="Alata"/>
                <a:ea typeface="Alata"/>
                <a:cs typeface="Alata"/>
                <a:sym typeface="Alata"/>
              </a:rPr>
              <a:t>Suomi on osa Pohjoismaita, ja maat tekevät tiivistä yhteistyötä esimerkiksi Euroopan unionissa ja Natossa. Pohjoismaista yhteistyötä tapahtuu kaikilla yhteiskunnan sektoreilla ja tasoilla politiikan huipputasosta järjestökenttään ja urheiluseuroista ammattiliittoihin. Yhteiskunnallisissa ja kansainvälisissä tehtävissä kielitaitoinen pääsee päättäviin pöytiin.</a:t>
            </a:r>
          </a:p>
        </p:txBody>
      </p:sp>
      <p:sp>
        <p:nvSpPr>
          <p:cNvPr id="37" name="Freeform 37"/>
          <p:cNvSpPr/>
          <p:nvPr/>
        </p:nvSpPr>
        <p:spPr>
          <a:xfrm>
            <a:off x="3202641" y="1916792"/>
            <a:ext cx="717937" cy="717937"/>
          </a:xfrm>
          <a:custGeom>
            <a:avLst/>
            <a:gdLst/>
            <a:ahLst/>
            <a:cxnLst/>
            <a:rect l="l" t="t" r="r" b="b"/>
            <a:pathLst>
              <a:path w="717937" h="717937">
                <a:moveTo>
                  <a:pt x="0" y="0"/>
                </a:moveTo>
                <a:lnTo>
                  <a:pt x="717937" y="0"/>
                </a:lnTo>
                <a:lnTo>
                  <a:pt x="717937" y="717937"/>
                </a:lnTo>
                <a:lnTo>
                  <a:pt x="0" y="7179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i-FI"/>
          </a:p>
        </p:txBody>
      </p:sp>
      <p:sp>
        <p:nvSpPr>
          <p:cNvPr id="38" name="Freeform 38"/>
          <p:cNvSpPr/>
          <p:nvPr/>
        </p:nvSpPr>
        <p:spPr>
          <a:xfrm>
            <a:off x="3202641" y="5286685"/>
            <a:ext cx="728225" cy="728225"/>
          </a:xfrm>
          <a:custGeom>
            <a:avLst/>
            <a:gdLst/>
            <a:ahLst/>
            <a:cxnLst/>
            <a:rect l="l" t="t" r="r" b="b"/>
            <a:pathLst>
              <a:path w="728225" h="728225">
                <a:moveTo>
                  <a:pt x="0" y="0"/>
                </a:moveTo>
                <a:lnTo>
                  <a:pt x="728225" y="0"/>
                </a:lnTo>
                <a:lnTo>
                  <a:pt x="728225" y="728225"/>
                </a:lnTo>
                <a:lnTo>
                  <a:pt x="0" y="72822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i-FI"/>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5348581" y="0"/>
            <a:ext cx="2939419" cy="2302463"/>
            <a:chOff x="0" y="0"/>
            <a:chExt cx="4232466" cy="3315310"/>
          </a:xfrm>
        </p:grpSpPr>
        <p:sp>
          <p:nvSpPr>
            <p:cNvPr id="3" name="Freeform 3"/>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4" name="Freeform 4"/>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5" name="Freeform 5"/>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6" name="Freeform 6"/>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7" name="Freeform 7"/>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8" name="Freeform 8"/>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9" name="Freeform 9"/>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0" name="Freeform 10"/>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grpSp>
        <p:nvGrpSpPr>
          <p:cNvPr id="11" name="Group 11"/>
          <p:cNvGrpSpPr>
            <a:grpSpLocks noChangeAspect="1"/>
          </p:cNvGrpSpPr>
          <p:nvPr/>
        </p:nvGrpSpPr>
        <p:grpSpPr>
          <a:xfrm>
            <a:off x="16890189" y="5076546"/>
            <a:ext cx="1397811" cy="2162145"/>
            <a:chOff x="0" y="0"/>
            <a:chExt cx="2012709" cy="3113278"/>
          </a:xfrm>
        </p:grpSpPr>
        <p:sp>
          <p:nvSpPr>
            <p:cNvPr id="12" name="Freeform 12"/>
            <p:cNvSpPr/>
            <p:nvPr/>
          </p:nvSpPr>
          <p:spPr>
            <a:xfrm>
              <a:off x="58420" y="879983"/>
              <a:ext cx="1131316" cy="949706"/>
            </a:xfrm>
            <a:custGeom>
              <a:avLst/>
              <a:gdLst/>
              <a:ahLst/>
              <a:cxnLst/>
              <a:rect l="l" t="t" r="r" b="b"/>
              <a:pathLst>
                <a:path w="1131316" h="949706">
                  <a:moveTo>
                    <a:pt x="11557" y="451739"/>
                  </a:moveTo>
                  <a:cubicBezTo>
                    <a:pt x="23622" y="358267"/>
                    <a:pt x="57912" y="276860"/>
                    <a:pt x="116840" y="209296"/>
                  </a:cubicBezTo>
                  <a:cubicBezTo>
                    <a:pt x="146431" y="175387"/>
                    <a:pt x="179070" y="146050"/>
                    <a:pt x="215138" y="121539"/>
                  </a:cubicBezTo>
                  <a:cubicBezTo>
                    <a:pt x="303784" y="61341"/>
                    <a:pt x="400812" y="33655"/>
                    <a:pt x="502539" y="23368"/>
                  </a:cubicBezTo>
                  <a:cubicBezTo>
                    <a:pt x="551561" y="18415"/>
                    <a:pt x="600583" y="18161"/>
                    <a:pt x="649605" y="19177"/>
                  </a:cubicBezTo>
                  <a:lnTo>
                    <a:pt x="659257" y="18542"/>
                  </a:lnTo>
                  <a:cubicBezTo>
                    <a:pt x="687959" y="42418"/>
                    <a:pt x="736346" y="47371"/>
                    <a:pt x="750189" y="11176"/>
                  </a:cubicBezTo>
                  <a:lnTo>
                    <a:pt x="764413" y="8255"/>
                  </a:lnTo>
                  <a:cubicBezTo>
                    <a:pt x="801370" y="0"/>
                    <a:pt x="831977" y="254"/>
                    <a:pt x="861949" y="7112"/>
                  </a:cubicBezTo>
                  <a:cubicBezTo>
                    <a:pt x="935482" y="23749"/>
                    <a:pt x="995553" y="66421"/>
                    <a:pt x="1042289" y="132842"/>
                  </a:cubicBezTo>
                  <a:cubicBezTo>
                    <a:pt x="1069721" y="171831"/>
                    <a:pt x="1089025" y="215773"/>
                    <a:pt x="1102868" y="263144"/>
                  </a:cubicBezTo>
                  <a:cubicBezTo>
                    <a:pt x="1116330" y="309372"/>
                    <a:pt x="1124585" y="356870"/>
                    <a:pt x="1126871" y="405257"/>
                  </a:cubicBezTo>
                  <a:cubicBezTo>
                    <a:pt x="1131316" y="497967"/>
                    <a:pt x="1128649" y="590550"/>
                    <a:pt x="1112520" y="681990"/>
                  </a:cubicBezTo>
                  <a:cubicBezTo>
                    <a:pt x="1105408" y="722503"/>
                    <a:pt x="1094232" y="761492"/>
                    <a:pt x="1075690" y="797306"/>
                  </a:cubicBezTo>
                  <a:cubicBezTo>
                    <a:pt x="1052957" y="841502"/>
                    <a:pt x="1021715" y="875157"/>
                    <a:pt x="978916" y="892810"/>
                  </a:cubicBezTo>
                  <a:cubicBezTo>
                    <a:pt x="928497" y="913638"/>
                    <a:pt x="880745" y="909828"/>
                    <a:pt x="837819" y="870077"/>
                  </a:cubicBezTo>
                  <a:lnTo>
                    <a:pt x="830707" y="864235"/>
                  </a:lnTo>
                  <a:cubicBezTo>
                    <a:pt x="817880" y="869315"/>
                    <a:pt x="810641" y="877316"/>
                    <a:pt x="802767" y="884555"/>
                  </a:cubicBezTo>
                  <a:cubicBezTo>
                    <a:pt x="732917" y="949706"/>
                    <a:pt x="632079" y="934212"/>
                    <a:pt x="591058" y="844042"/>
                  </a:cubicBezTo>
                  <a:lnTo>
                    <a:pt x="587883" y="833882"/>
                  </a:lnTo>
                  <a:cubicBezTo>
                    <a:pt x="562991" y="849122"/>
                    <a:pt x="544449" y="864997"/>
                    <a:pt x="525653" y="880110"/>
                  </a:cubicBezTo>
                  <a:cubicBezTo>
                    <a:pt x="505968" y="895985"/>
                    <a:pt x="484886" y="909574"/>
                    <a:pt x="462153" y="918972"/>
                  </a:cubicBezTo>
                  <a:cubicBezTo>
                    <a:pt x="405511" y="942467"/>
                    <a:pt x="352044" y="921512"/>
                    <a:pt x="320294" y="863473"/>
                  </a:cubicBezTo>
                  <a:lnTo>
                    <a:pt x="305562" y="832866"/>
                  </a:lnTo>
                  <a:cubicBezTo>
                    <a:pt x="297561" y="840867"/>
                    <a:pt x="292481" y="846836"/>
                    <a:pt x="286639" y="851789"/>
                  </a:cubicBezTo>
                  <a:lnTo>
                    <a:pt x="250571" y="881126"/>
                  </a:lnTo>
                  <a:cubicBezTo>
                    <a:pt x="185293" y="923036"/>
                    <a:pt x="116713" y="896747"/>
                    <a:pt x="80137" y="852170"/>
                  </a:cubicBezTo>
                  <a:cubicBezTo>
                    <a:pt x="64770" y="833501"/>
                    <a:pt x="51943" y="812927"/>
                    <a:pt x="43561" y="789559"/>
                  </a:cubicBezTo>
                  <a:lnTo>
                    <a:pt x="22860" y="721360"/>
                  </a:lnTo>
                  <a:cubicBezTo>
                    <a:pt x="4318" y="632460"/>
                    <a:pt x="0" y="542417"/>
                    <a:pt x="11557" y="451739"/>
                  </a:cubicBezTo>
                </a:path>
              </a:pathLst>
            </a:custGeom>
            <a:solidFill>
              <a:srgbClr val="283583"/>
            </a:solidFill>
          </p:spPr>
          <p:txBody>
            <a:bodyPr/>
            <a:lstStyle/>
            <a:p>
              <a:endParaRPr lang="fi-FI"/>
            </a:p>
          </p:txBody>
        </p:sp>
        <p:sp>
          <p:nvSpPr>
            <p:cNvPr id="13" name="Freeform 13"/>
            <p:cNvSpPr/>
            <p:nvPr/>
          </p:nvSpPr>
          <p:spPr>
            <a:xfrm>
              <a:off x="694309" y="63500"/>
              <a:ext cx="1255141" cy="829945"/>
            </a:xfrm>
            <a:custGeom>
              <a:avLst/>
              <a:gdLst/>
              <a:ahLst/>
              <a:cxnLst/>
              <a:rect l="l" t="t" r="r" b="b"/>
              <a:pathLst>
                <a:path w="1255141" h="829945">
                  <a:moveTo>
                    <a:pt x="552196" y="0"/>
                  </a:moveTo>
                  <a:cubicBezTo>
                    <a:pt x="453517" y="0"/>
                    <a:pt x="354965" y="24130"/>
                    <a:pt x="264541" y="77851"/>
                  </a:cubicBezTo>
                  <a:cubicBezTo>
                    <a:pt x="151130" y="145161"/>
                    <a:pt x="72771" y="252222"/>
                    <a:pt x="37084" y="378841"/>
                  </a:cubicBezTo>
                  <a:cubicBezTo>
                    <a:pt x="0" y="510540"/>
                    <a:pt x="4445" y="649224"/>
                    <a:pt x="10922" y="784479"/>
                  </a:cubicBezTo>
                  <a:cubicBezTo>
                    <a:pt x="12319" y="814324"/>
                    <a:pt x="37338" y="829945"/>
                    <a:pt x="60706" y="829945"/>
                  </a:cubicBezTo>
                  <a:cubicBezTo>
                    <a:pt x="82169" y="829945"/>
                    <a:pt x="102108" y="816610"/>
                    <a:pt x="100838" y="789051"/>
                  </a:cubicBezTo>
                  <a:cubicBezTo>
                    <a:pt x="94107" y="650494"/>
                    <a:pt x="86995" y="504952"/>
                    <a:pt x="133604" y="371983"/>
                  </a:cubicBezTo>
                  <a:cubicBezTo>
                    <a:pt x="177927" y="245491"/>
                    <a:pt x="278765" y="151892"/>
                    <a:pt x="406654" y="112522"/>
                  </a:cubicBezTo>
                  <a:cubicBezTo>
                    <a:pt x="457073" y="97028"/>
                    <a:pt x="507365" y="89789"/>
                    <a:pt x="556768" y="89789"/>
                  </a:cubicBezTo>
                  <a:cubicBezTo>
                    <a:pt x="747395" y="89789"/>
                    <a:pt x="925195" y="196850"/>
                    <a:pt x="1050544" y="345186"/>
                  </a:cubicBezTo>
                  <a:cubicBezTo>
                    <a:pt x="1143381" y="455041"/>
                    <a:pt x="1207516" y="584073"/>
                    <a:pt x="1255141" y="720090"/>
                  </a:cubicBezTo>
                  <a:lnTo>
                    <a:pt x="1255141" y="720090"/>
                  </a:lnTo>
                  <a:lnTo>
                    <a:pt x="1255141" y="496443"/>
                  </a:lnTo>
                  <a:lnTo>
                    <a:pt x="1255141" y="496443"/>
                  </a:lnTo>
                  <a:cubicBezTo>
                    <a:pt x="1191260" y="371602"/>
                    <a:pt x="1108329" y="258064"/>
                    <a:pt x="997077" y="166497"/>
                  </a:cubicBezTo>
                  <a:cubicBezTo>
                    <a:pt x="871093" y="62865"/>
                    <a:pt x="711454" y="0"/>
                    <a:pt x="552196" y="0"/>
                  </a:cubicBezTo>
                  <a:close/>
                </a:path>
              </a:pathLst>
            </a:custGeom>
            <a:solidFill>
              <a:srgbClr val="009941"/>
            </a:solidFill>
          </p:spPr>
          <p:txBody>
            <a:bodyPr/>
            <a:lstStyle/>
            <a:p>
              <a:endParaRPr lang="fi-FI"/>
            </a:p>
          </p:txBody>
        </p:sp>
        <p:sp>
          <p:nvSpPr>
            <p:cNvPr id="14" name="Freeform 14"/>
            <p:cNvSpPr/>
            <p:nvPr/>
          </p:nvSpPr>
          <p:spPr>
            <a:xfrm>
              <a:off x="833755" y="1937512"/>
              <a:ext cx="215138" cy="183515"/>
            </a:xfrm>
            <a:custGeom>
              <a:avLst/>
              <a:gdLst/>
              <a:ahLst/>
              <a:cxnLst/>
              <a:rect l="l" t="t" r="r" b="b"/>
              <a:pathLst>
                <a:path w="215138" h="183515">
                  <a:moveTo>
                    <a:pt x="180721" y="156591"/>
                  </a:moveTo>
                  <a:cubicBezTo>
                    <a:pt x="154432" y="179578"/>
                    <a:pt x="129159" y="183515"/>
                    <a:pt x="102362" y="175387"/>
                  </a:cubicBezTo>
                  <a:lnTo>
                    <a:pt x="50038" y="155067"/>
                  </a:lnTo>
                  <a:cubicBezTo>
                    <a:pt x="19558" y="141605"/>
                    <a:pt x="0" y="104775"/>
                    <a:pt x="4572" y="71120"/>
                  </a:cubicBezTo>
                  <a:lnTo>
                    <a:pt x="5969" y="66929"/>
                  </a:lnTo>
                  <a:cubicBezTo>
                    <a:pt x="1778" y="41402"/>
                    <a:pt x="16637" y="30226"/>
                    <a:pt x="34798" y="22479"/>
                  </a:cubicBezTo>
                  <a:cubicBezTo>
                    <a:pt x="70612" y="6985"/>
                    <a:pt x="107823" y="0"/>
                    <a:pt x="146812" y="6604"/>
                  </a:cubicBezTo>
                  <a:lnTo>
                    <a:pt x="155194" y="8509"/>
                  </a:lnTo>
                  <a:cubicBezTo>
                    <a:pt x="180213" y="5461"/>
                    <a:pt x="186690" y="20574"/>
                    <a:pt x="196469" y="34798"/>
                  </a:cubicBezTo>
                  <a:cubicBezTo>
                    <a:pt x="215138" y="61595"/>
                    <a:pt x="207518" y="90170"/>
                    <a:pt x="203327" y="117221"/>
                  </a:cubicBezTo>
                  <a:cubicBezTo>
                    <a:pt x="200914" y="132842"/>
                    <a:pt x="186817" y="146685"/>
                    <a:pt x="180848" y="156718"/>
                  </a:cubicBezTo>
                </a:path>
              </a:pathLst>
            </a:custGeom>
            <a:solidFill>
              <a:srgbClr val="F2B90D"/>
            </a:solidFill>
          </p:spPr>
          <p:txBody>
            <a:bodyPr/>
            <a:lstStyle/>
            <a:p>
              <a:endParaRPr lang="fi-FI"/>
            </a:p>
          </p:txBody>
        </p:sp>
        <p:sp>
          <p:nvSpPr>
            <p:cNvPr id="15" name="Freeform 15"/>
            <p:cNvSpPr/>
            <p:nvPr/>
          </p:nvSpPr>
          <p:spPr>
            <a:xfrm>
              <a:off x="554355" y="2074037"/>
              <a:ext cx="179705" cy="174879"/>
            </a:xfrm>
            <a:custGeom>
              <a:avLst/>
              <a:gdLst/>
              <a:ahLst/>
              <a:cxnLst/>
              <a:rect l="l" t="t" r="r" b="b"/>
              <a:pathLst>
                <a:path w="179705" h="174879">
                  <a:moveTo>
                    <a:pt x="110236" y="0"/>
                  </a:moveTo>
                  <a:lnTo>
                    <a:pt x="144780" y="57277"/>
                  </a:lnTo>
                  <a:cubicBezTo>
                    <a:pt x="152019" y="69088"/>
                    <a:pt x="160401" y="80137"/>
                    <a:pt x="166751" y="92456"/>
                  </a:cubicBezTo>
                  <a:cubicBezTo>
                    <a:pt x="179705" y="117221"/>
                    <a:pt x="176276" y="129159"/>
                    <a:pt x="153797" y="145796"/>
                  </a:cubicBezTo>
                  <a:lnTo>
                    <a:pt x="145415" y="151384"/>
                  </a:lnTo>
                  <a:cubicBezTo>
                    <a:pt x="137922" y="162306"/>
                    <a:pt x="132461" y="165735"/>
                    <a:pt x="123444" y="164465"/>
                  </a:cubicBezTo>
                  <a:lnTo>
                    <a:pt x="113919" y="166116"/>
                  </a:lnTo>
                  <a:cubicBezTo>
                    <a:pt x="71247" y="174879"/>
                    <a:pt x="40132" y="163195"/>
                    <a:pt x="15875" y="133477"/>
                  </a:cubicBezTo>
                  <a:cubicBezTo>
                    <a:pt x="0" y="114046"/>
                    <a:pt x="1270" y="79248"/>
                    <a:pt x="17526" y="60198"/>
                  </a:cubicBezTo>
                  <a:cubicBezTo>
                    <a:pt x="31369" y="44069"/>
                    <a:pt x="47117" y="31242"/>
                    <a:pt x="67310" y="23114"/>
                  </a:cubicBezTo>
                  <a:lnTo>
                    <a:pt x="110236" y="0"/>
                  </a:lnTo>
                </a:path>
              </a:pathLst>
            </a:custGeom>
            <a:solidFill>
              <a:srgbClr val="F2B90D"/>
            </a:solidFill>
          </p:spPr>
          <p:txBody>
            <a:bodyPr/>
            <a:lstStyle/>
            <a:p>
              <a:endParaRPr lang="fi-FI"/>
            </a:p>
          </p:txBody>
        </p:sp>
        <p:sp>
          <p:nvSpPr>
            <p:cNvPr id="16" name="Freeform 16"/>
            <p:cNvSpPr/>
            <p:nvPr/>
          </p:nvSpPr>
          <p:spPr>
            <a:xfrm>
              <a:off x="263906" y="1921002"/>
              <a:ext cx="186563" cy="196977"/>
            </a:xfrm>
            <a:custGeom>
              <a:avLst/>
              <a:gdLst/>
              <a:ahLst/>
              <a:cxnLst/>
              <a:rect l="l" t="t" r="r" b="b"/>
              <a:pathLst>
                <a:path w="186563" h="196977">
                  <a:moveTo>
                    <a:pt x="149733" y="0"/>
                  </a:moveTo>
                  <a:lnTo>
                    <a:pt x="157734" y="9779"/>
                  </a:lnTo>
                  <a:cubicBezTo>
                    <a:pt x="185039" y="19177"/>
                    <a:pt x="185674" y="40386"/>
                    <a:pt x="186055" y="56896"/>
                  </a:cubicBezTo>
                  <a:cubicBezTo>
                    <a:pt x="186563" y="80264"/>
                    <a:pt x="180721" y="104140"/>
                    <a:pt x="175514" y="127381"/>
                  </a:cubicBezTo>
                  <a:cubicBezTo>
                    <a:pt x="173736" y="135509"/>
                    <a:pt x="167132" y="143129"/>
                    <a:pt x="161290" y="149860"/>
                  </a:cubicBezTo>
                  <a:lnTo>
                    <a:pt x="131826" y="179451"/>
                  </a:lnTo>
                  <a:cubicBezTo>
                    <a:pt x="120396" y="190627"/>
                    <a:pt x="107061" y="196977"/>
                    <a:pt x="90678" y="195834"/>
                  </a:cubicBezTo>
                  <a:cubicBezTo>
                    <a:pt x="75565" y="194818"/>
                    <a:pt x="59436" y="196977"/>
                    <a:pt x="45466" y="192659"/>
                  </a:cubicBezTo>
                  <a:cubicBezTo>
                    <a:pt x="9017" y="181229"/>
                    <a:pt x="0" y="152908"/>
                    <a:pt x="2159" y="116840"/>
                  </a:cubicBezTo>
                  <a:lnTo>
                    <a:pt x="12954" y="76962"/>
                  </a:lnTo>
                  <a:cubicBezTo>
                    <a:pt x="22098" y="47244"/>
                    <a:pt x="44323" y="33147"/>
                    <a:pt x="72009" y="21336"/>
                  </a:cubicBezTo>
                  <a:cubicBezTo>
                    <a:pt x="97409" y="10541"/>
                    <a:pt x="124714" y="10541"/>
                    <a:pt x="149606" y="0"/>
                  </a:cubicBezTo>
                </a:path>
              </a:pathLst>
            </a:custGeom>
            <a:solidFill>
              <a:srgbClr val="F2B90D"/>
            </a:solidFill>
          </p:spPr>
          <p:txBody>
            <a:bodyPr/>
            <a:lstStyle/>
            <a:p>
              <a:endParaRPr lang="fi-FI"/>
            </a:p>
          </p:txBody>
        </p:sp>
      </p:grpSp>
      <p:grpSp>
        <p:nvGrpSpPr>
          <p:cNvPr id="17" name="Group 17"/>
          <p:cNvGrpSpPr>
            <a:grpSpLocks noChangeAspect="1"/>
          </p:cNvGrpSpPr>
          <p:nvPr/>
        </p:nvGrpSpPr>
        <p:grpSpPr>
          <a:xfrm>
            <a:off x="16883204" y="2646829"/>
            <a:ext cx="1404796" cy="2395133"/>
            <a:chOff x="0" y="0"/>
            <a:chExt cx="2022767" cy="3448761"/>
          </a:xfrm>
        </p:grpSpPr>
        <p:sp>
          <p:nvSpPr>
            <p:cNvPr id="18" name="Freeform 18"/>
            <p:cNvSpPr/>
            <p:nvPr/>
          </p:nvSpPr>
          <p:spPr>
            <a:xfrm>
              <a:off x="1087501" y="404368"/>
              <a:ext cx="871728" cy="2504821"/>
            </a:xfrm>
            <a:custGeom>
              <a:avLst/>
              <a:gdLst/>
              <a:ahLst/>
              <a:cxnLst/>
              <a:rect l="l" t="t" r="r" b="b"/>
              <a:pathLst>
                <a:path w="871728" h="2504821">
                  <a:moveTo>
                    <a:pt x="871728" y="0"/>
                  </a:moveTo>
                  <a:cubicBezTo>
                    <a:pt x="475488" y="94615"/>
                    <a:pt x="189865" y="389509"/>
                    <a:pt x="97409" y="828421"/>
                  </a:cubicBezTo>
                  <a:cubicBezTo>
                    <a:pt x="0" y="1291209"/>
                    <a:pt x="110871" y="1885442"/>
                    <a:pt x="407797" y="2433193"/>
                  </a:cubicBezTo>
                  <a:cubicBezTo>
                    <a:pt x="434721" y="2482850"/>
                    <a:pt x="475107" y="2504821"/>
                    <a:pt x="507746" y="2504821"/>
                  </a:cubicBezTo>
                  <a:cubicBezTo>
                    <a:pt x="552069" y="2504821"/>
                    <a:pt x="582168" y="2464435"/>
                    <a:pt x="545846" y="2397379"/>
                  </a:cubicBezTo>
                  <a:cubicBezTo>
                    <a:pt x="393192" y="2115947"/>
                    <a:pt x="292227" y="1821561"/>
                    <a:pt x="251841" y="1541653"/>
                  </a:cubicBezTo>
                  <a:cubicBezTo>
                    <a:pt x="179705" y="1040511"/>
                    <a:pt x="292227" y="602869"/>
                    <a:pt x="589407" y="363474"/>
                  </a:cubicBezTo>
                  <a:cubicBezTo>
                    <a:pt x="672719" y="296291"/>
                    <a:pt x="767715" y="244856"/>
                    <a:pt x="871601" y="209423"/>
                  </a:cubicBezTo>
                  <a:lnTo>
                    <a:pt x="871601" y="209423"/>
                  </a:lnTo>
                  <a:lnTo>
                    <a:pt x="871601" y="0"/>
                  </a:lnTo>
                  <a:close/>
                </a:path>
              </a:pathLst>
            </a:custGeom>
            <a:solidFill>
              <a:srgbClr val="009941"/>
            </a:solidFill>
          </p:spPr>
          <p:txBody>
            <a:bodyPr/>
            <a:lstStyle/>
            <a:p>
              <a:endParaRPr lang="fi-FI"/>
            </a:p>
          </p:txBody>
        </p:sp>
        <p:sp>
          <p:nvSpPr>
            <p:cNvPr id="19" name="Freeform 19"/>
            <p:cNvSpPr/>
            <p:nvPr/>
          </p:nvSpPr>
          <p:spPr>
            <a:xfrm>
              <a:off x="680974" y="63754"/>
              <a:ext cx="288925" cy="334010"/>
            </a:xfrm>
            <a:custGeom>
              <a:avLst/>
              <a:gdLst/>
              <a:ahLst/>
              <a:cxnLst/>
              <a:rect l="l" t="t" r="r" b="b"/>
              <a:pathLst>
                <a:path w="288925" h="334010">
                  <a:moveTo>
                    <a:pt x="147447" y="762"/>
                  </a:moveTo>
                  <a:lnTo>
                    <a:pt x="154559" y="2413"/>
                  </a:lnTo>
                  <a:cubicBezTo>
                    <a:pt x="181229" y="9398"/>
                    <a:pt x="199644" y="22733"/>
                    <a:pt x="214630" y="41148"/>
                  </a:cubicBezTo>
                  <a:cubicBezTo>
                    <a:pt x="228346" y="58039"/>
                    <a:pt x="237744" y="77470"/>
                    <a:pt x="245999" y="97409"/>
                  </a:cubicBezTo>
                  <a:cubicBezTo>
                    <a:pt x="260350" y="131953"/>
                    <a:pt x="269367" y="168021"/>
                    <a:pt x="274828" y="204851"/>
                  </a:cubicBezTo>
                  <a:lnTo>
                    <a:pt x="287782" y="308356"/>
                  </a:lnTo>
                  <a:cubicBezTo>
                    <a:pt x="288925" y="317754"/>
                    <a:pt x="284861" y="324866"/>
                    <a:pt x="276733" y="329565"/>
                  </a:cubicBezTo>
                  <a:cubicBezTo>
                    <a:pt x="269113" y="334010"/>
                    <a:pt x="209423" y="319659"/>
                    <a:pt x="193675" y="307086"/>
                  </a:cubicBezTo>
                  <a:lnTo>
                    <a:pt x="159385" y="276987"/>
                  </a:lnTo>
                  <a:cubicBezTo>
                    <a:pt x="133604" y="251968"/>
                    <a:pt x="112522" y="223266"/>
                    <a:pt x="92964" y="193294"/>
                  </a:cubicBezTo>
                  <a:lnTo>
                    <a:pt x="48514" y="126492"/>
                  </a:lnTo>
                  <a:cubicBezTo>
                    <a:pt x="37338" y="110363"/>
                    <a:pt x="24638" y="95377"/>
                    <a:pt x="9398" y="82804"/>
                  </a:cubicBezTo>
                  <a:cubicBezTo>
                    <a:pt x="0" y="75057"/>
                    <a:pt x="1778" y="56769"/>
                    <a:pt x="11684" y="50419"/>
                  </a:cubicBezTo>
                  <a:lnTo>
                    <a:pt x="61595" y="19431"/>
                  </a:lnTo>
                  <a:cubicBezTo>
                    <a:pt x="79883" y="10033"/>
                    <a:pt x="99060" y="3175"/>
                    <a:pt x="119634" y="889"/>
                  </a:cubicBezTo>
                  <a:lnTo>
                    <a:pt x="126873" y="127"/>
                  </a:lnTo>
                  <a:cubicBezTo>
                    <a:pt x="136144" y="0"/>
                    <a:pt x="141732" y="381"/>
                    <a:pt x="147447" y="762"/>
                  </a:cubicBezTo>
                </a:path>
              </a:pathLst>
            </a:custGeom>
            <a:solidFill>
              <a:srgbClr val="009941"/>
            </a:solidFill>
          </p:spPr>
          <p:txBody>
            <a:bodyPr/>
            <a:lstStyle/>
            <a:p>
              <a:endParaRPr lang="fi-FI"/>
            </a:p>
          </p:txBody>
        </p:sp>
        <p:sp>
          <p:nvSpPr>
            <p:cNvPr id="20" name="Freeform 20"/>
            <p:cNvSpPr/>
            <p:nvPr/>
          </p:nvSpPr>
          <p:spPr>
            <a:xfrm>
              <a:off x="841883" y="630555"/>
              <a:ext cx="184785" cy="484759"/>
            </a:xfrm>
            <a:custGeom>
              <a:avLst/>
              <a:gdLst/>
              <a:ahLst/>
              <a:cxnLst/>
              <a:rect l="l" t="t" r="r" b="b"/>
              <a:pathLst>
                <a:path w="184785" h="484759">
                  <a:moveTo>
                    <a:pt x="184785" y="362585"/>
                  </a:moveTo>
                  <a:cubicBezTo>
                    <a:pt x="182499" y="398653"/>
                    <a:pt x="176911" y="426593"/>
                    <a:pt x="162052" y="452120"/>
                  </a:cubicBezTo>
                  <a:lnTo>
                    <a:pt x="146939" y="473202"/>
                  </a:lnTo>
                  <a:cubicBezTo>
                    <a:pt x="137287" y="484759"/>
                    <a:pt x="124079" y="484759"/>
                    <a:pt x="110871" y="481711"/>
                  </a:cubicBezTo>
                  <a:lnTo>
                    <a:pt x="99949" y="474345"/>
                  </a:lnTo>
                  <a:cubicBezTo>
                    <a:pt x="93472" y="453771"/>
                    <a:pt x="89789" y="439928"/>
                    <a:pt x="84582" y="426466"/>
                  </a:cubicBezTo>
                  <a:lnTo>
                    <a:pt x="44958" y="325755"/>
                  </a:lnTo>
                  <a:cubicBezTo>
                    <a:pt x="31496" y="291592"/>
                    <a:pt x="18796" y="257048"/>
                    <a:pt x="11049" y="220980"/>
                  </a:cubicBezTo>
                  <a:cubicBezTo>
                    <a:pt x="3175" y="184785"/>
                    <a:pt x="0" y="148336"/>
                    <a:pt x="4064" y="111379"/>
                  </a:cubicBezTo>
                  <a:cubicBezTo>
                    <a:pt x="7747" y="77851"/>
                    <a:pt x="17399" y="46228"/>
                    <a:pt x="34671" y="17145"/>
                  </a:cubicBezTo>
                  <a:cubicBezTo>
                    <a:pt x="43688" y="2032"/>
                    <a:pt x="57658" y="0"/>
                    <a:pt x="70358" y="12192"/>
                  </a:cubicBezTo>
                  <a:cubicBezTo>
                    <a:pt x="93853" y="34671"/>
                    <a:pt x="112268" y="60960"/>
                    <a:pt x="126873" y="90043"/>
                  </a:cubicBezTo>
                  <a:cubicBezTo>
                    <a:pt x="144653" y="125222"/>
                    <a:pt x="156337" y="162560"/>
                    <a:pt x="164592" y="200914"/>
                  </a:cubicBezTo>
                  <a:lnTo>
                    <a:pt x="183007" y="320167"/>
                  </a:lnTo>
                  <a:cubicBezTo>
                    <a:pt x="184531" y="336550"/>
                    <a:pt x="184277" y="353187"/>
                    <a:pt x="184658" y="362712"/>
                  </a:cubicBezTo>
                </a:path>
              </a:pathLst>
            </a:custGeom>
            <a:solidFill>
              <a:srgbClr val="009941"/>
            </a:solidFill>
          </p:spPr>
          <p:txBody>
            <a:bodyPr/>
            <a:lstStyle/>
            <a:p>
              <a:endParaRPr lang="fi-FI"/>
            </a:p>
          </p:txBody>
        </p:sp>
        <p:sp>
          <p:nvSpPr>
            <p:cNvPr id="21" name="Freeform 21"/>
            <p:cNvSpPr/>
            <p:nvPr/>
          </p:nvSpPr>
          <p:spPr>
            <a:xfrm>
              <a:off x="449326" y="507111"/>
              <a:ext cx="267208" cy="330327"/>
            </a:xfrm>
            <a:custGeom>
              <a:avLst/>
              <a:gdLst/>
              <a:ahLst/>
              <a:cxnLst/>
              <a:rect l="l" t="t" r="r" b="b"/>
              <a:pathLst>
                <a:path w="267208" h="330327">
                  <a:moveTo>
                    <a:pt x="267208" y="301117"/>
                  </a:moveTo>
                  <a:lnTo>
                    <a:pt x="265811" y="310134"/>
                  </a:lnTo>
                  <a:cubicBezTo>
                    <a:pt x="261620" y="324993"/>
                    <a:pt x="252349" y="330327"/>
                    <a:pt x="241808" y="327406"/>
                  </a:cubicBezTo>
                  <a:cubicBezTo>
                    <a:pt x="234315" y="325374"/>
                    <a:pt x="128270" y="245237"/>
                    <a:pt x="84074" y="212471"/>
                  </a:cubicBezTo>
                  <a:lnTo>
                    <a:pt x="39878" y="179070"/>
                  </a:lnTo>
                  <a:cubicBezTo>
                    <a:pt x="30226" y="171577"/>
                    <a:pt x="21463" y="163068"/>
                    <a:pt x="13970" y="153289"/>
                  </a:cubicBezTo>
                  <a:cubicBezTo>
                    <a:pt x="6223" y="143002"/>
                    <a:pt x="762" y="131953"/>
                    <a:pt x="0" y="118745"/>
                  </a:cubicBezTo>
                  <a:lnTo>
                    <a:pt x="6985" y="89281"/>
                  </a:lnTo>
                  <a:cubicBezTo>
                    <a:pt x="12192" y="79121"/>
                    <a:pt x="19050" y="70104"/>
                    <a:pt x="26924" y="61976"/>
                  </a:cubicBezTo>
                  <a:lnTo>
                    <a:pt x="87757" y="10668"/>
                  </a:lnTo>
                  <a:cubicBezTo>
                    <a:pt x="94996" y="5461"/>
                    <a:pt x="102997" y="1524"/>
                    <a:pt x="112014" y="0"/>
                  </a:cubicBezTo>
                  <a:lnTo>
                    <a:pt x="128524" y="1143"/>
                  </a:lnTo>
                  <a:cubicBezTo>
                    <a:pt x="137922" y="12319"/>
                    <a:pt x="141097" y="17399"/>
                    <a:pt x="143637" y="22733"/>
                  </a:cubicBezTo>
                  <a:lnTo>
                    <a:pt x="249936" y="242443"/>
                  </a:lnTo>
                  <a:cubicBezTo>
                    <a:pt x="255143" y="253238"/>
                    <a:pt x="259588" y="264287"/>
                    <a:pt x="263652" y="275590"/>
                  </a:cubicBezTo>
                  <a:lnTo>
                    <a:pt x="267208" y="301371"/>
                  </a:lnTo>
                </a:path>
              </a:pathLst>
            </a:custGeom>
            <a:solidFill>
              <a:srgbClr val="009941"/>
            </a:solidFill>
          </p:spPr>
          <p:txBody>
            <a:bodyPr/>
            <a:lstStyle/>
            <a:p>
              <a:endParaRPr lang="fi-FI"/>
            </a:p>
          </p:txBody>
        </p:sp>
        <p:sp>
          <p:nvSpPr>
            <p:cNvPr id="22" name="Freeform 22"/>
            <p:cNvSpPr/>
            <p:nvPr/>
          </p:nvSpPr>
          <p:spPr>
            <a:xfrm>
              <a:off x="85217" y="1326769"/>
              <a:ext cx="1874266" cy="1978406"/>
            </a:xfrm>
            <a:custGeom>
              <a:avLst/>
              <a:gdLst/>
              <a:ahLst/>
              <a:cxnLst/>
              <a:rect l="l" t="t" r="r" b="b"/>
              <a:pathLst>
                <a:path w="1874266" h="1978406">
                  <a:moveTo>
                    <a:pt x="1278509" y="127"/>
                  </a:moveTo>
                  <a:cubicBezTo>
                    <a:pt x="1243330" y="127"/>
                    <a:pt x="1206881" y="5207"/>
                    <a:pt x="1169797" y="16002"/>
                  </a:cubicBezTo>
                  <a:cubicBezTo>
                    <a:pt x="1100074" y="36322"/>
                    <a:pt x="1038479" y="71628"/>
                    <a:pt x="984758" y="120650"/>
                  </a:cubicBezTo>
                  <a:lnTo>
                    <a:pt x="919099" y="182880"/>
                  </a:lnTo>
                  <a:cubicBezTo>
                    <a:pt x="868553" y="173482"/>
                    <a:pt x="821944" y="162306"/>
                    <a:pt x="774700" y="156718"/>
                  </a:cubicBezTo>
                  <a:cubicBezTo>
                    <a:pt x="766064" y="155702"/>
                    <a:pt x="757555" y="155194"/>
                    <a:pt x="749046" y="155194"/>
                  </a:cubicBezTo>
                  <a:cubicBezTo>
                    <a:pt x="707517" y="155194"/>
                    <a:pt x="667258" y="166751"/>
                    <a:pt x="628269" y="184785"/>
                  </a:cubicBezTo>
                  <a:cubicBezTo>
                    <a:pt x="583184" y="205740"/>
                    <a:pt x="552831" y="243586"/>
                    <a:pt x="519303" y="276860"/>
                  </a:cubicBezTo>
                  <a:lnTo>
                    <a:pt x="444119" y="240157"/>
                  </a:lnTo>
                  <a:cubicBezTo>
                    <a:pt x="416179" y="229235"/>
                    <a:pt x="388366" y="223774"/>
                    <a:pt x="360807" y="223774"/>
                  </a:cubicBezTo>
                  <a:cubicBezTo>
                    <a:pt x="325374" y="223774"/>
                    <a:pt x="290322" y="232791"/>
                    <a:pt x="255905" y="250698"/>
                  </a:cubicBezTo>
                  <a:cubicBezTo>
                    <a:pt x="171323" y="294640"/>
                    <a:pt x="136017" y="378714"/>
                    <a:pt x="165227" y="468503"/>
                  </a:cubicBezTo>
                  <a:cubicBezTo>
                    <a:pt x="172212" y="490220"/>
                    <a:pt x="182499" y="511175"/>
                    <a:pt x="194056" y="530733"/>
                  </a:cubicBezTo>
                  <a:lnTo>
                    <a:pt x="279273" y="669163"/>
                  </a:lnTo>
                  <a:cubicBezTo>
                    <a:pt x="285369" y="679069"/>
                    <a:pt x="289814" y="689991"/>
                    <a:pt x="295148" y="700786"/>
                  </a:cubicBezTo>
                  <a:lnTo>
                    <a:pt x="267462" y="722503"/>
                  </a:lnTo>
                  <a:cubicBezTo>
                    <a:pt x="200533" y="772033"/>
                    <a:pt x="145415" y="831723"/>
                    <a:pt x="104521" y="904748"/>
                  </a:cubicBezTo>
                  <a:cubicBezTo>
                    <a:pt x="22479" y="1051433"/>
                    <a:pt x="0" y="1205484"/>
                    <a:pt x="45339" y="1366647"/>
                  </a:cubicBezTo>
                  <a:cubicBezTo>
                    <a:pt x="54864" y="1400429"/>
                    <a:pt x="69596" y="1433957"/>
                    <a:pt x="88265" y="1463421"/>
                  </a:cubicBezTo>
                  <a:cubicBezTo>
                    <a:pt x="126873" y="1524254"/>
                    <a:pt x="177673" y="1556131"/>
                    <a:pt x="234188" y="1556131"/>
                  </a:cubicBezTo>
                  <a:cubicBezTo>
                    <a:pt x="254381" y="1556131"/>
                    <a:pt x="275209" y="1552067"/>
                    <a:pt x="296545" y="1543812"/>
                  </a:cubicBezTo>
                  <a:cubicBezTo>
                    <a:pt x="303911" y="1541018"/>
                    <a:pt x="312039" y="1540383"/>
                    <a:pt x="322580" y="1538224"/>
                  </a:cubicBezTo>
                  <a:lnTo>
                    <a:pt x="341376" y="1606042"/>
                  </a:lnTo>
                  <a:cubicBezTo>
                    <a:pt x="388874" y="1755013"/>
                    <a:pt x="514985" y="1844802"/>
                    <a:pt x="658749" y="1844802"/>
                  </a:cubicBezTo>
                  <a:cubicBezTo>
                    <a:pt x="696849" y="1844802"/>
                    <a:pt x="736346" y="1838452"/>
                    <a:pt x="775843" y="1825244"/>
                  </a:cubicBezTo>
                  <a:cubicBezTo>
                    <a:pt x="822071" y="1809750"/>
                    <a:pt x="864235" y="1786763"/>
                    <a:pt x="902081" y="1755521"/>
                  </a:cubicBezTo>
                  <a:lnTo>
                    <a:pt x="935355" y="1733423"/>
                  </a:lnTo>
                  <a:lnTo>
                    <a:pt x="963041" y="1777619"/>
                  </a:lnTo>
                  <a:cubicBezTo>
                    <a:pt x="1006729" y="1839341"/>
                    <a:pt x="1056386" y="1893443"/>
                    <a:pt x="1123950" y="1931797"/>
                  </a:cubicBezTo>
                  <a:cubicBezTo>
                    <a:pt x="1180465" y="1963928"/>
                    <a:pt x="1240028" y="1978406"/>
                    <a:pt x="1298067" y="1978406"/>
                  </a:cubicBezTo>
                  <a:cubicBezTo>
                    <a:pt x="1439799" y="1978406"/>
                    <a:pt x="1572514" y="1892173"/>
                    <a:pt x="1631188" y="1767586"/>
                  </a:cubicBezTo>
                  <a:lnTo>
                    <a:pt x="1658239" y="1708277"/>
                  </a:lnTo>
                  <a:cubicBezTo>
                    <a:pt x="1686560" y="1694942"/>
                    <a:pt x="1711960" y="1684528"/>
                    <a:pt x="1735709" y="1671193"/>
                  </a:cubicBezTo>
                  <a:lnTo>
                    <a:pt x="1804289" y="1626362"/>
                  </a:lnTo>
                  <a:cubicBezTo>
                    <a:pt x="1829181" y="1607820"/>
                    <a:pt x="1852549" y="1587881"/>
                    <a:pt x="1874266" y="1566799"/>
                  </a:cubicBezTo>
                  <a:lnTo>
                    <a:pt x="1874266" y="1566799"/>
                  </a:lnTo>
                  <a:lnTo>
                    <a:pt x="1874266" y="244348"/>
                  </a:lnTo>
                  <a:lnTo>
                    <a:pt x="1874266" y="244348"/>
                  </a:lnTo>
                  <a:cubicBezTo>
                    <a:pt x="1826768" y="217043"/>
                    <a:pt x="1772539" y="201930"/>
                    <a:pt x="1716913" y="201930"/>
                  </a:cubicBezTo>
                  <a:cubicBezTo>
                    <a:pt x="1700657" y="201930"/>
                    <a:pt x="1684401" y="203200"/>
                    <a:pt x="1668145" y="205867"/>
                  </a:cubicBezTo>
                  <a:cubicBezTo>
                    <a:pt x="1651762" y="208534"/>
                    <a:pt x="1635379" y="211836"/>
                    <a:pt x="1616456" y="215392"/>
                  </a:cubicBezTo>
                  <a:lnTo>
                    <a:pt x="1593977" y="178435"/>
                  </a:lnTo>
                  <a:cubicBezTo>
                    <a:pt x="1529842" y="73533"/>
                    <a:pt x="1413383" y="0"/>
                    <a:pt x="1278763" y="0"/>
                  </a:cubicBezTo>
                  <a:close/>
                </a:path>
              </a:pathLst>
            </a:custGeom>
            <a:solidFill>
              <a:srgbClr val="F2B90D"/>
            </a:solidFill>
          </p:spPr>
          <p:txBody>
            <a:bodyPr/>
            <a:lstStyle/>
            <a:p>
              <a:endParaRPr lang="fi-FI"/>
            </a:p>
          </p:txBody>
        </p:sp>
        <p:sp>
          <p:nvSpPr>
            <p:cNvPr id="23" name="Freeform 23"/>
            <p:cNvSpPr/>
            <p:nvPr/>
          </p:nvSpPr>
          <p:spPr>
            <a:xfrm>
              <a:off x="63500" y="1305941"/>
              <a:ext cx="1896237" cy="2020443"/>
            </a:xfrm>
            <a:custGeom>
              <a:avLst/>
              <a:gdLst/>
              <a:ahLst/>
              <a:cxnLst/>
              <a:rect l="l" t="t" r="r" b="b"/>
              <a:pathLst>
                <a:path w="1896237" h="2020443">
                  <a:moveTo>
                    <a:pt x="934212" y="180975"/>
                  </a:moveTo>
                  <a:lnTo>
                    <a:pt x="934212" y="180975"/>
                  </a:lnTo>
                  <a:lnTo>
                    <a:pt x="934212" y="180975"/>
                  </a:lnTo>
                  <a:cubicBezTo>
                    <a:pt x="934212" y="180975"/>
                    <a:pt x="934212" y="180975"/>
                    <a:pt x="934212" y="180975"/>
                  </a:cubicBezTo>
                  <a:close/>
                  <a:moveTo>
                    <a:pt x="1300226" y="0"/>
                  </a:moveTo>
                  <a:cubicBezTo>
                    <a:pt x="1263142" y="0"/>
                    <a:pt x="1224661" y="5334"/>
                    <a:pt x="1185545" y="16637"/>
                  </a:cubicBezTo>
                  <a:cubicBezTo>
                    <a:pt x="1112647" y="37846"/>
                    <a:pt x="1048258" y="74803"/>
                    <a:pt x="992251" y="125857"/>
                  </a:cubicBezTo>
                  <a:lnTo>
                    <a:pt x="992251" y="125857"/>
                  </a:lnTo>
                  <a:cubicBezTo>
                    <a:pt x="983361" y="133985"/>
                    <a:pt x="974598" y="142240"/>
                    <a:pt x="966089" y="150241"/>
                  </a:cubicBezTo>
                  <a:lnTo>
                    <a:pt x="945007" y="170434"/>
                  </a:lnTo>
                  <a:cubicBezTo>
                    <a:pt x="941324" y="173990"/>
                    <a:pt x="937641" y="177419"/>
                    <a:pt x="934085" y="180848"/>
                  </a:cubicBezTo>
                  <a:lnTo>
                    <a:pt x="898779" y="173863"/>
                  </a:lnTo>
                  <a:cubicBezTo>
                    <a:pt x="865505" y="167132"/>
                    <a:pt x="832358" y="160401"/>
                    <a:pt x="798703" y="156464"/>
                  </a:cubicBezTo>
                  <a:cubicBezTo>
                    <a:pt x="789305" y="155321"/>
                    <a:pt x="779907" y="154813"/>
                    <a:pt x="770636" y="154813"/>
                  </a:cubicBezTo>
                  <a:cubicBezTo>
                    <a:pt x="725170" y="154813"/>
                    <a:pt x="681863" y="167386"/>
                    <a:pt x="640969" y="186436"/>
                  </a:cubicBezTo>
                  <a:lnTo>
                    <a:pt x="640969" y="186436"/>
                  </a:lnTo>
                  <a:cubicBezTo>
                    <a:pt x="610235" y="200787"/>
                    <a:pt x="586105" y="221869"/>
                    <a:pt x="564896" y="242951"/>
                  </a:cubicBezTo>
                  <a:lnTo>
                    <a:pt x="545084" y="263271"/>
                  </a:lnTo>
                  <a:cubicBezTo>
                    <a:pt x="542290" y="266192"/>
                    <a:pt x="539496" y="269113"/>
                    <a:pt x="536702" y="272034"/>
                  </a:cubicBezTo>
                  <a:cubicBezTo>
                    <a:pt x="533019" y="270129"/>
                    <a:pt x="529336" y="268224"/>
                    <a:pt x="525653" y="266319"/>
                  </a:cubicBezTo>
                  <a:lnTo>
                    <a:pt x="473456" y="241554"/>
                  </a:lnTo>
                  <a:lnTo>
                    <a:pt x="473456" y="241554"/>
                  </a:lnTo>
                  <a:cubicBezTo>
                    <a:pt x="443103" y="229616"/>
                    <a:pt x="412623" y="223647"/>
                    <a:pt x="382524" y="223647"/>
                  </a:cubicBezTo>
                  <a:cubicBezTo>
                    <a:pt x="343662" y="223647"/>
                    <a:pt x="305308" y="233426"/>
                    <a:pt x="267970" y="252857"/>
                  </a:cubicBezTo>
                  <a:cubicBezTo>
                    <a:pt x="174498" y="301371"/>
                    <a:pt x="134620" y="395986"/>
                    <a:pt x="167005" y="495681"/>
                  </a:cubicBezTo>
                  <a:cubicBezTo>
                    <a:pt x="174625" y="519176"/>
                    <a:pt x="185547" y="541655"/>
                    <a:pt x="197739" y="562102"/>
                  </a:cubicBezTo>
                  <a:cubicBezTo>
                    <a:pt x="204470" y="573532"/>
                    <a:pt x="211328" y="584708"/>
                    <a:pt x="218186" y="596011"/>
                  </a:cubicBezTo>
                  <a:lnTo>
                    <a:pt x="250825" y="648589"/>
                  </a:lnTo>
                  <a:cubicBezTo>
                    <a:pt x="261747" y="665988"/>
                    <a:pt x="272542" y="683387"/>
                    <a:pt x="283210" y="700786"/>
                  </a:cubicBezTo>
                  <a:lnTo>
                    <a:pt x="301117" y="689864"/>
                  </a:lnTo>
                  <a:lnTo>
                    <a:pt x="284988" y="703707"/>
                  </a:lnTo>
                  <a:lnTo>
                    <a:pt x="288417" y="710438"/>
                  </a:lnTo>
                  <a:lnTo>
                    <a:pt x="289941" y="713486"/>
                  </a:lnTo>
                  <a:lnTo>
                    <a:pt x="290830" y="715391"/>
                  </a:lnTo>
                  <a:lnTo>
                    <a:pt x="287147" y="718312"/>
                  </a:lnTo>
                  <a:lnTo>
                    <a:pt x="276733" y="726313"/>
                  </a:lnTo>
                  <a:lnTo>
                    <a:pt x="276733" y="726313"/>
                  </a:lnTo>
                  <a:cubicBezTo>
                    <a:pt x="207645" y="777367"/>
                    <a:pt x="150368" y="839216"/>
                    <a:pt x="107950" y="915162"/>
                  </a:cubicBezTo>
                  <a:lnTo>
                    <a:pt x="107950" y="915162"/>
                  </a:lnTo>
                  <a:cubicBezTo>
                    <a:pt x="23495" y="1066419"/>
                    <a:pt x="0" y="1226058"/>
                    <a:pt x="46990" y="1393063"/>
                  </a:cubicBezTo>
                  <a:cubicBezTo>
                    <a:pt x="57023" y="1428750"/>
                    <a:pt x="72517" y="1464056"/>
                    <a:pt x="92329" y="1495425"/>
                  </a:cubicBezTo>
                  <a:cubicBezTo>
                    <a:pt x="134239" y="1561592"/>
                    <a:pt x="191516" y="1598041"/>
                    <a:pt x="255778" y="1598041"/>
                  </a:cubicBezTo>
                  <a:cubicBezTo>
                    <a:pt x="278384" y="1598041"/>
                    <a:pt x="301752" y="1593596"/>
                    <a:pt x="325755" y="1584325"/>
                  </a:cubicBezTo>
                  <a:lnTo>
                    <a:pt x="327025" y="1583817"/>
                  </a:lnTo>
                  <a:lnTo>
                    <a:pt x="329057" y="1583309"/>
                  </a:lnTo>
                  <a:lnTo>
                    <a:pt x="330073" y="1587373"/>
                  </a:lnTo>
                  <a:cubicBezTo>
                    <a:pt x="334137" y="1602867"/>
                    <a:pt x="338201" y="1618234"/>
                    <a:pt x="343027" y="1633347"/>
                  </a:cubicBezTo>
                  <a:lnTo>
                    <a:pt x="362966" y="1626997"/>
                  </a:lnTo>
                  <a:lnTo>
                    <a:pt x="343535" y="1635125"/>
                  </a:lnTo>
                  <a:lnTo>
                    <a:pt x="344678" y="1638681"/>
                  </a:lnTo>
                  <a:cubicBezTo>
                    <a:pt x="396367" y="1793494"/>
                    <a:pt x="529336" y="1886712"/>
                    <a:pt x="680212" y="1886712"/>
                  </a:cubicBezTo>
                  <a:cubicBezTo>
                    <a:pt x="720598" y="1886712"/>
                    <a:pt x="762254" y="1880108"/>
                    <a:pt x="803910" y="1866138"/>
                  </a:cubicBezTo>
                  <a:cubicBezTo>
                    <a:pt x="852551" y="1849882"/>
                    <a:pt x="897001" y="1825625"/>
                    <a:pt x="936879" y="1792732"/>
                  </a:cubicBezTo>
                  <a:lnTo>
                    <a:pt x="923544" y="1776603"/>
                  </a:lnTo>
                  <a:lnTo>
                    <a:pt x="939546" y="1790573"/>
                  </a:lnTo>
                  <a:lnTo>
                    <a:pt x="946023" y="1786128"/>
                  </a:lnTo>
                  <a:lnTo>
                    <a:pt x="948944" y="1784223"/>
                  </a:lnTo>
                  <a:lnTo>
                    <a:pt x="950087" y="1783461"/>
                  </a:lnTo>
                  <a:lnTo>
                    <a:pt x="967486" y="1810766"/>
                  </a:lnTo>
                  <a:lnTo>
                    <a:pt x="967486" y="1810766"/>
                  </a:lnTo>
                  <a:cubicBezTo>
                    <a:pt x="1012190" y="1873885"/>
                    <a:pt x="1064006" y="1930654"/>
                    <a:pt x="1135126" y="1971040"/>
                  </a:cubicBezTo>
                  <a:lnTo>
                    <a:pt x="1161796" y="1984883"/>
                  </a:lnTo>
                  <a:cubicBezTo>
                    <a:pt x="1213612" y="2009267"/>
                    <a:pt x="1267206" y="2020443"/>
                    <a:pt x="1319530" y="2020443"/>
                  </a:cubicBezTo>
                  <a:cubicBezTo>
                    <a:pt x="1469644" y="2020443"/>
                    <a:pt x="1609725" y="1929003"/>
                    <a:pt x="1671574" y="1797558"/>
                  </a:cubicBezTo>
                  <a:lnTo>
                    <a:pt x="1671574" y="1797558"/>
                  </a:lnTo>
                  <a:cubicBezTo>
                    <a:pt x="1675384" y="1789557"/>
                    <a:pt x="1679067" y="1781556"/>
                    <a:pt x="1682496" y="1773809"/>
                  </a:cubicBezTo>
                  <a:lnTo>
                    <a:pt x="1691259" y="1754505"/>
                  </a:lnTo>
                  <a:cubicBezTo>
                    <a:pt x="1692656" y="1751330"/>
                    <a:pt x="1694180" y="1748155"/>
                    <a:pt x="1695450" y="1745107"/>
                  </a:cubicBezTo>
                  <a:lnTo>
                    <a:pt x="1695450" y="1745107"/>
                  </a:lnTo>
                  <a:lnTo>
                    <a:pt x="1713992" y="1736598"/>
                  </a:lnTo>
                  <a:cubicBezTo>
                    <a:pt x="1732153" y="1728343"/>
                    <a:pt x="1750060" y="1720215"/>
                    <a:pt x="1767205" y="1710563"/>
                  </a:cubicBezTo>
                  <a:lnTo>
                    <a:pt x="1767205" y="1710563"/>
                  </a:lnTo>
                  <a:cubicBezTo>
                    <a:pt x="1791843" y="1696720"/>
                    <a:pt x="1815592" y="1680972"/>
                    <a:pt x="1838071" y="1664208"/>
                  </a:cubicBezTo>
                  <a:lnTo>
                    <a:pt x="1838071" y="1664208"/>
                  </a:lnTo>
                  <a:cubicBezTo>
                    <a:pt x="1858264" y="1649222"/>
                    <a:pt x="1877441" y="1633347"/>
                    <a:pt x="1895602" y="1616710"/>
                  </a:cubicBezTo>
                  <a:lnTo>
                    <a:pt x="1895602" y="1616710"/>
                  </a:lnTo>
                  <a:lnTo>
                    <a:pt x="1895602" y="1558417"/>
                  </a:lnTo>
                  <a:lnTo>
                    <a:pt x="1895602" y="1558417"/>
                  </a:lnTo>
                  <a:cubicBezTo>
                    <a:pt x="1870329" y="1584325"/>
                    <a:pt x="1842897" y="1608455"/>
                    <a:pt x="1813052" y="1630680"/>
                  </a:cubicBezTo>
                  <a:lnTo>
                    <a:pt x="1813052" y="1630680"/>
                  </a:lnTo>
                  <a:cubicBezTo>
                    <a:pt x="1791843" y="1646555"/>
                    <a:pt x="1769618" y="1661160"/>
                    <a:pt x="1746758" y="1673987"/>
                  </a:cubicBezTo>
                  <a:lnTo>
                    <a:pt x="1696720" y="1698371"/>
                  </a:lnTo>
                  <a:cubicBezTo>
                    <a:pt x="1688465" y="1702181"/>
                    <a:pt x="1679702" y="1706118"/>
                    <a:pt x="1670685" y="1710309"/>
                  </a:cubicBezTo>
                  <a:lnTo>
                    <a:pt x="1663700" y="1713611"/>
                  </a:lnTo>
                  <a:lnTo>
                    <a:pt x="1658112" y="1725930"/>
                  </a:lnTo>
                  <a:lnTo>
                    <a:pt x="1653032" y="1737360"/>
                  </a:lnTo>
                  <a:cubicBezTo>
                    <a:pt x="1650238" y="1743583"/>
                    <a:pt x="1647317" y="1750060"/>
                    <a:pt x="1644396" y="1756537"/>
                  </a:cubicBezTo>
                  <a:lnTo>
                    <a:pt x="1633728" y="1779778"/>
                  </a:lnTo>
                  <a:lnTo>
                    <a:pt x="1633728" y="1779778"/>
                  </a:lnTo>
                  <a:cubicBezTo>
                    <a:pt x="1578356" y="1897507"/>
                    <a:pt x="1453007" y="1978533"/>
                    <a:pt x="1319530" y="1978533"/>
                  </a:cubicBezTo>
                  <a:cubicBezTo>
                    <a:pt x="1273048" y="1978533"/>
                    <a:pt x="1225550" y="1968627"/>
                    <a:pt x="1179576" y="1947037"/>
                  </a:cubicBezTo>
                  <a:cubicBezTo>
                    <a:pt x="1171575" y="1943227"/>
                    <a:pt x="1163701" y="1939163"/>
                    <a:pt x="1155827" y="1934718"/>
                  </a:cubicBezTo>
                  <a:cubicBezTo>
                    <a:pt x="1092073" y="1898396"/>
                    <a:pt x="1044448" y="1846961"/>
                    <a:pt x="1001776" y="1786636"/>
                  </a:cubicBezTo>
                  <a:lnTo>
                    <a:pt x="984631" y="1759585"/>
                  </a:lnTo>
                  <a:cubicBezTo>
                    <a:pt x="981583" y="1754505"/>
                    <a:pt x="978408" y="1749171"/>
                    <a:pt x="974852" y="1743456"/>
                  </a:cubicBezTo>
                  <a:lnTo>
                    <a:pt x="963549" y="1725168"/>
                  </a:lnTo>
                  <a:lnTo>
                    <a:pt x="945642" y="1736978"/>
                  </a:lnTo>
                  <a:lnTo>
                    <a:pt x="941451" y="1739773"/>
                  </a:lnTo>
                  <a:lnTo>
                    <a:pt x="930148" y="1746758"/>
                  </a:lnTo>
                  <a:lnTo>
                    <a:pt x="923290" y="1751203"/>
                  </a:lnTo>
                  <a:lnTo>
                    <a:pt x="919099" y="1753997"/>
                  </a:lnTo>
                  <a:lnTo>
                    <a:pt x="910590" y="1760474"/>
                  </a:lnTo>
                  <a:lnTo>
                    <a:pt x="910590" y="1760474"/>
                  </a:lnTo>
                  <a:cubicBezTo>
                    <a:pt x="874776" y="1789938"/>
                    <a:pt x="834898" y="1811781"/>
                    <a:pt x="790956" y="1826514"/>
                  </a:cubicBezTo>
                  <a:lnTo>
                    <a:pt x="790956" y="1826514"/>
                  </a:lnTo>
                  <a:cubicBezTo>
                    <a:pt x="753618" y="1838959"/>
                    <a:pt x="716534" y="1844928"/>
                    <a:pt x="680593" y="1844928"/>
                  </a:cubicBezTo>
                  <a:cubicBezTo>
                    <a:pt x="547243" y="1844928"/>
                    <a:pt x="430657" y="1762633"/>
                    <a:pt x="384810" y="1625599"/>
                  </a:cubicBezTo>
                  <a:cubicBezTo>
                    <a:pt x="384302" y="1623948"/>
                    <a:pt x="383794" y="1622424"/>
                    <a:pt x="383286" y="1620773"/>
                  </a:cubicBezTo>
                  <a:lnTo>
                    <a:pt x="370967" y="1576831"/>
                  </a:lnTo>
                  <a:cubicBezTo>
                    <a:pt x="369062" y="1569465"/>
                    <a:pt x="367030" y="1561718"/>
                    <a:pt x="364744" y="1553717"/>
                  </a:cubicBezTo>
                  <a:lnTo>
                    <a:pt x="359537" y="1534794"/>
                  </a:lnTo>
                  <a:lnTo>
                    <a:pt x="337185" y="1539493"/>
                  </a:lnTo>
                  <a:lnTo>
                    <a:pt x="328549" y="1541017"/>
                  </a:lnTo>
                  <a:lnTo>
                    <a:pt x="322707" y="1542160"/>
                  </a:lnTo>
                  <a:lnTo>
                    <a:pt x="319024" y="1542922"/>
                  </a:lnTo>
                  <a:lnTo>
                    <a:pt x="310896" y="1545589"/>
                  </a:lnTo>
                  <a:lnTo>
                    <a:pt x="310896" y="1545589"/>
                  </a:lnTo>
                  <a:cubicBezTo>
                    <a:pt x="292227" y="1552828"/>
                    <a:pt x="273939" y="1556511"/>
                    <a:pt x="256159" y="1556511"/>
                  </a:cubicBezTo>
                  <a:cubicBezTo>
                    <a:pt x="207391" y="1556511"/>
                    <a:pt x="163068" y="1529079"/>
                    <a:pt x="128016" y="1473453"/>
                  </a:cubicBezTo>
                  <a:lnTo>
                    <a:pt x="128016" y="1473453"/>
                  </a:lnTo>
                  <a:cubicBezTo>
                    <a:pt x="110490" y="1445767"/>
                    <a:pt x="96520" y="1414017"/>
                    <a:pt x="87630" y="1382140"/>
                  </a:cubicBezTo>
                  <a:lnTo>
                    <a:pt x="87630" y="1382140"/>
                  </a:lnTo>
                  <a:cubicBezTo>
                    <a:pt x="43942" y="1226692"/>
                    <a:pt x="65405" y="1078356"/>
                    <a:pt x="144907" y="936116"/>
                  </a:cubicBezTo>
                  <a:cubicBezTo>
                    <a:pt x="184150" y="865885"/>
                    <a:pt x="237236" y="808354"/>
                    <a:pt x="302006" y="760475"/>
                  </a:cubicBezTo>
                  <a:lnTo>
                    <a:pt x="289560" y="743584"/>
                  </a:lnTo>
                  <a:lnTo>
                    <a:pt x="307975" y="756030"/>
                  </a:lnTo>
                  <a:lnTo>
                    <a:pt x="320040" y="746378"/>
                  </a:lnTo>
                  <a:cubicBezTo>
                    <a:pt x="323215" y="743838"/>
                    <a:pt x="326517" y="741298"/>
                    <a:pt x="330073" y="738377"/>
                  </a:cubicBezTo>
                  <a:lnTo>
                    <a:pt x="343408" y="727836"/>
                  </a:lnTo>
                  <a:lnTo>
                    <a:pt x="334264" y="709421"/>
                  </a:lnTo>
                  <a:lnTo>
                    <a:pt x="329565" y="699388"/>
                  </a:lnTo>
                  <a:lnTo>
                    <a:pt x="326136" y="692276"/>
                  </a:lnTo>
                  <a:lnTo>
                    <a:pt x="324104" y="688085"/>
                  </a:lnTo>
                  <a:lnTo>
                    <a:pt x="319151" y="679449"/>
                  </a:lnTo>
                  <a:lnTo>
                    <a:pt x="319151" y="679449"/>
                  </a:lnTo>
                  <a:cubicBezTo>
                    <a:pt x="308356" y="661796"/>
                    <a:pt x="297434" y="644270"/>
                    <a:pt x="286512" y="626871"/>
                  </a:cubicBezTo>
                  <a:lnTo>
                    <a:pt x="254127" y="574674"/>
                  </a:lnTo>
                  <a:cubicBezTo>
                    <a:pt x="247396" y="563625"/>
                    <a:pt x="240665" y="552449"/>
                    <a:pt x="234061" y="541400"/>
                  </a:cubicBezTo>
                  <a:lnTo>
                    <a:pt x="207137" y="483234"/>
                  </a:lnTo>
                  <a:lnTo>
                    <a:pt x="207137" y="483234"/>
                  </a:lnTo>
                  <a:cubicBezTo>
                    <a:pt x="181229" y="403478"/>
                    <a:pt x="211836" y="329818"/>
                    <a:pt x="287528" y="290575"/>
                  </a:cubicBezTo>
                  <a:lnTo>
                    <a:pt x="287528" y="290575"/>
                  </a:lnTo>
                  <a:cubicBezTo>
                    <a:pt x="319024" y="274192"/>
                    <a:pt x="350774" y="266064"/>
                    <a:pt x="382778" y="266064"/>
                  </a:cubicBezTo>
                  <a:cubicBezTo>
                    <a:pt x="407797" y="266064"/>
                    <a:pt x="433070" y="271017"/>
                    <a:pt x="458470" y="281050"/>
                  </a:cubicBezTo>
                  <a:lnTo>
                    <a:pt x="506730" y="304037"/>
                  </a:lnTo>
                  <a:cubicBezTo>
                    <a:pt x="514731" y="308228"/>
                    <a:pt x="523240" y="312546"/>
                    <a:pt x="532003" y="316991"/>
                  </a:cubicBezTo>
                  <a:lnTo>
                    <a:pt x="545465" y="323595"/>
                  </a:lnTo>
                  <a:lnTo>
                    <a:pt x="556133" y="313054"/>
                  </a:lnTo>
                  <a:cubicBezTo>
                    <a:pt x="562864" y="306450"/>
                    <a:pt x="569341" y="299592"/>
                    <a:pt x="575818" y="292988"/>
                  </a:cubicBezTo>
                  <a:lnTo>
                    <a:pt x="594995" y="273303"/>
                  </a:lnTo>
                  <a:cubicBezTo>
                    <a:pt x="615061" y="253364"/>
                    <a:pt x="635000" y="236346"/>
                    <a:pt x="659130" y="225170"/>
                  </a:cubicBezTo>
                  <a:cubicBezTo>
                    <a:pt x="696214" y="207898"/>
                    <a:pt x="733425" y="197484"/>
                    <a:pt x="771144" y="197484"/>
                  </a:cubicBezTo>
                  <a:cubicBezTo>
                    <a:pt x="778891" y="197484"/>
                    <a:pt x="786511" y="197865"/>
                    <a:pt x="794385" y="198881"/>
                  </a:cubicBezTo>
                  <a:lnTo>
                    <a:pt x="890905" y="215645"/>
                  </a:lnTo>
                  <a:cubicBezTo>
                    <a:pt x="906018" y="218693"/>
                    <a:pt x="921385" y="221868"/>
                    <a:pt x="937387" y="224789"/>
                  </a:cubicBezTo>
                  <a:lnTo>
                    <a:pt x="947928" y="226694"/>
                  </a:lnTo>
                  <a:lnTo>
                    <a:pt x="955675" y="219328"/>
                  </a:lnTo>
                  <a:cubicBezTo>
                    <a:pt x="961771" y="213486"/>
                    <a:pt x="968121" y="207517"/>
                    <a:pt x="974598" y="201294"/>
                  </a:cubicBezTo>
                  <a:lnTo>
                    <a:pt x="995553" y="181355"/>
                  </a:lnTo>
                  <a:cubicBezTo>
                    <a:pt x="1003935" y="173354"/>
                    <a:pt x="1012444" y="165353"/>
                    <a:pt x="1021080" y="157479"/>
                  </a:cubicBezTo>
                  <a:cubicBezTo>
                    <a:pt x="1072515" y="110489"/>
                    <a:pt x="1131443" y="76834"/>
                    <a:pt x="1197864" y="57530"/>
                  </a:cubicBezTo>
                  <a:lnTo>
                    <a:pt x="1197864" y="57530"/>
                  </a:lnTo>
                  <a:cubicBezTo>
                    <a:pt x="1232916" y="47243"/>
                    <a:pt x="1267333" y="42544"/>
                    <a:pt x="1300607" y="42544"/>
                  </a:cubicBezTo>
                  <a:cubicBezTo>
                    <a:pt x="1427607" y="42544"/>
                    <a:pt x="1537462" y="111886"/>
                    <a:pt x="1598041" y="210946"/>
                  </a:cubicBezTo>
                  <a:lnTo>
                    <a:pt x="1598041" y="210946"/>
                  </a:lnTo>
                  <a:cubicBezTo>
                    <a:pt x="1604264" y="221233"/>
                    <a:pt x="1610614" y="231520"/>
                    <a:pt x="1616964" y="241934"/>
                  </a:cubicBezTo>
                  <a:lnTo>
                    <a:pt x="1628013" y="260095"/>
                  </a:lnTo>
                  <a:lnTo>
                    <a:pt x="1648333" y="256285"/>
                  </a:lnTo>
                  <a:lnTo>
                    <a:pt x="1665224" y="253110"/>
                  </a:lnTo>
                  <a:lnTo>
                    <a:pt x="1681480" y="250062"/>
                  </a:lnTo>
                  <a:lnTo>
                    <a:pt x="1693418" y="248030"/>
                  </a:lnTo>
                  <a:lnTo>
                    <a:pt x="1693418" y="248030"/>
                  </a:lnTo>
                  <a:cubicBezTo>
                    <a:pt x="1708531" y="245617"/>
                    <a:pt x="1723771" y="244347"/>
                    <a:pt x="1738884" y="244347"/>
                  </a:cubicBezTo>
                  <a:cubicBezTo>
                    <a:pt x="1794891" y="244347"/>
                    <a:pt x="1849501" y="260857"/>
                    <a:pt x="1896237" y="290321"/>
                  </a:cubicBezTo>
                  <a:lnTo>
                    <a:pt x="1896237" y="290321"/>
                  </a:lnTo>
                  <a:lnTo>
                    <a:pt x="1896237" y="241934"/>
                  </a:lnTo>
                  <a:lnTo>
                    <a:pt x="1896237" y="241934"/>
                  </a:lnTo>
                  <a:cubicBezTo>
                    <a:pt x="1848231" y="216534"/>
                    <a:pt x="1794129" y="202437"/>
                    <a:pt x="1738884" y="202437"/>
                  </a:cubicBezTo>
                  <a:cubicBezTo>
                    <a:pt x="1721612" y="202437"/>
                    <a:pt x="1704086" y="203834"/>
                    <a:pt x="1686687" y="206628"/>
                  </a:cubicBezTo>
                  <a:lnTo>
                    <a:pt x="1689989" y="227329"/>
                  </a:lnTo>
                  <a:lnTo>
                    <a:pt x="1680337" y="207644"/>
                  </a:lnTo>
                  <a:lnTo>
                    <a:pt x="1667637" y="209930"/>
                  </a:lnTo>
                  <a:lnTo>
                    <a:pt x="1662557" y="210819"/>
                  </a:lnTo>
                  <a:lnTo>
                    <a:pt x="1652016" y="212851"/>
                  </a:lnTo>
                  <a:cubicBezTo>
                    <a:pt x="1650873" y="213105"/>
                    <a:pt x="1649857" y="213232"/>
                    <a:pt x="1648714" y="213486"/>
                  </a:cubicBezTo>
                  <a:lnTo>
                    <a:pt x="1633729" y="188975"/>
                  </a:lnTo>
                  <a:cubicBezTo>
                    <a:pt x="1566038" y="78231"/>
                    <a:pt x="1442848" y="507"/>
                    <a:pt x="1300608" y="507"/>
                  </a:cubicBezTo>
                  <a:close/>
                </a:path>
              </a:pathLst>
            </a:custGeom>
            <a:solidFill>
              <a:srgbClr val="FFFFFF"/>
            </a:solidFill>
          </p:spPr>
          <p:txBody>
            <a:bodyPr/>
            <a:lstStyle/>
            <a:p>
              <a:endParaRPr lang="fi-FI"/>
            </a:p>
          </p:txBody>
        </p:sp>
        <p:sp>
          <p:nvSpPr>
            <p:cNvPr id="24" name="Freeform 24"/>
            <p:cNvSpPr/>
            <p:nvPr/>
          </p:nvSpPr>
          <p:spPr>
            <a:xfrm>
              <a:off x="1125601" y="2397760"/>
              <a:ext cx="172593" cy="165989"/>
            </a:xfrm>
            <a:custGeom>
              <a:avLst/>
              <a:gdLst/>
              <a:ahLst/>
              <a:cxnLst/>
              <a:rect l="l" t="t" r="r" b="b"/>
              <a:pathLst>
                <a:path w="172593" h="165989">
                  <a:moveTo>
                    <a:pt x="47117" y="3302"/>
                  </a:moveTo>
                  <a:cubicBezTo>
                    <a:pt x="81280" y="0"/>
                    <a:pt x="109093" y="8255"/>
                    <a:pt x="134620" y="20066"/>
                  </a:cubicBezTo>
                  <a:lnTo>
                    <a:pt x="146558" y="29845"/>
                  </a:lnTo>
                  <a:cubicBezTo>
                    <a:pt x="156464" y="45339"/>
                    <a:pt x="162814" y="55118"/>
                    <a:pt x="165735" y="65659"/>
                  </a:cubicBezTo>
                  <a:cubicBezTo>
                    <a:pt x="172593" y="89789"/>
                    <a:pt x="162941" y="112268"/>
                    <a:pt x="137414" y="131826"/>
                  </a:cubicBezTo>
                  <a:lnTo>
                    <a:pt x="102489" y="156337"/>
                  </a:lnTo>
                  <a:cubicBezTo>
                    <a:pt x="93091" y="162687"/>
                    <a:pt x="83312" y="165989"/>
                    <a:pt x="72644" y="160528"/>
                  </a:cubicBezTo>
                  <a:cubicBezTo>
                    <a:pt x="64516" y="156464"/>
                    <a:pt x="49657" y="162560"/>
                    <a:pt x="44577" y="153035"/>
                  </a:cubicBezTo>
                  <a:cubicBezTo>
                    <a:pt x="28321" y="151892"/>
                    <a:pt x="25146" y="140462"/>
                    <a:pt x="15875" y="133604"/>
                  </a:cubicBezTo>
                  <a:cubicBezTo>
                    <a:pt x="0" y="121920"/>
                    <a:pt x="762" y="109093"/>
                    <a:pt x="4064" y="91948"/>
                  </a:cubicBezTo>
                  <a:cubicBezTo>
                    <a:pt x="10160" y="60325"/>
                    <a:pt x="28067" y="32004"/>
                    <a:pt x="47117" y="3175"/>
                  </a:cubicBezTo>
                </a:path>
              </a:pathLst>
            </a:custGeom>
            <a:solidFill>
              <a:srgbClr val="FFFFFF"/>
            </a:solidFill>
          </p:spPr>
          <p:txBody>
            <a:bodyPr/>
            <a:lstStyle/>
            <a:p>
              <a:endParaRPr lang="fi-FI"/>
            </a:p>
          </p:txBody>
        </p:sp>
        <p:sp>
          <p:nvSpPr>
            <p:cNvPr id="25" name="Freeform 25"/>
            <p:cNvSpPr/>
            <p:nvPr/>
          </p:nvSpPr>
          <p:spPr>
            <a:xfrm>
              <a:off x="755523" y="2165096"/>
              <a:ext cx="143891" cy="142875"/>
            </a:xfrm>
            <a:custGeom>
              <a:avLst/>
              <a:gdLst/>
              <a:ahLst/>
              <a:cxnLst/>
              <a:rect l="l" t="t" r="r" b="b"/>
              <a:pathLst>
                <a:path w="143891" h="142875">
                  <a:moveTo>
                    <a:pt x="105410" y="132715"/>
                  </a:moveTo>
                  <a:cubicBezTo>
                    <a:pt x="86106" y="142875"/>
                    <a:pt x="64643" y="140716"/>
                    <a:pt x="43561" y="138811"/>
                  </a:cubicBezTo>
                  <a:cubicBezTo>
                    <a:pt x="15875" y="136271"/>
                    <a:pt x="0" y="110871"/>
                    <a:pt x="5461" y="79375"/>
                  </a:cubicBezTo>
                  <a:cubicBezTo>
                    <a:pt x="10287" y="52070"/>
                    <a:pt x="24130" y="33274"/>
                    <a:pt x="41529" y="18288"/>
                  </a:cubicBezTo>
                  <a:lnTo>
                    <a:pt x="49149" y="12954"/>
                  </a:lnTo>
                  <a:cubicBezTo>
                    <a:pt x="60579" y="16002"/>
                    <a:pt x="65405" y="12065"/>
                    <a:pt x="70104" y="7874"/>
                  </a:cubicBezTo>
                  <a:cubicBezTo>
                    <a:pt x="78867" y="0"/>
                    <a:pt x="89281" y="2032"/>
                    <a:pt x="99314" y="9144"/>
                  </a:cubicBezTo>
                  <a:lnTo>
                    <a:pt x="134366" y="38989"/>
                  </a:lnTo>
                  <a:cubicBezTo>
                    <a:pt x="138430" y="43053"/>
                    <a:pt x="142875" y="51943"/>
                    <a:pt x="142494" y="57023"/>
                  </a:cubicBezTo>
                  <a:cubicBezTo>
                    <a:pt x="141224" y="73660"/>
                    <a:pt x="143891" y="93472"/>
                    <a:pt x="134620" y="105283"/>
                  </a:cubicBezTo>
                  <a:cubicBezTo>
                    <a:pt x="126111" y="116078"/>
                    <a:pt x="120777" y="132715"/>
                    <a:pt x="105283" y="132715"/>
                  </a:cubicBezTo>
                </a:path>
              </a:pathLst>
            </a:custGeom>
            <a:solidFill>
              <a:srgbClr val="FFFFFF"/>
            </a:solidFill>
          </p:spPr>
          <p:txBody>
            <a:bodyPr/>
            <a:lstStyle/>
            <a:p>
              <a:endParaRPr lang="fi-FI"/>
            </a:p>
          </p:txBody>
        </p:sp>
        <p:sp>
          <p:nvSpPr>
            <p:cNvPr id="26" name="Freeform 26"/>
            <p:cNvSpPr/>
            <p:nvPr/>
          </p:nvSpPr>
          <p:spPr>
            <a:xfrm>
              <a:off x="1017524" y="2063623"/>
              <a:ext cx="160147" cy="151257"/>
            </a:xfrm>
            <a:custGeom>
              <a:avLst/>
              <a:gdLst/>
              <a:ahLst/>
              <a:cxnLst/>
              <a:rect l="l" t="t" r="r" b="b"/>
              <a:pathLst>
                <a:path w="160147" h="151257">
                  <a:moveTo>
                    <a:pt x="33909" y="18034"/>
                  </a:moveTo>
                  <a:cubicBezTo>
                    <a:pt x="53086" y="0"/>
                    <a:pt x="77851" y="9271"/>
                    <a:pt x="101727" y="15113"/>
                  </a:cubicBezTo>
                  <a:cubicBezTo>
                    <a:pt x="129667" y="21971"/>
                    <a:pt x="160147" y="66421"/>
                    <a:pt x="158242" y="95123"/>
                  </a:cubicBezTo>
                  <a:cubicBezTo>
                    <a:pt x="156591" y="120269"/>
                    <a:pt x="137922" y="140843"/>
                    <a:pt x="108077" y="145923"/>
                  </a:cubicBezTo>
                  <a:cubicBezTo>
                    <a:pt x="85725" y="149733"/>
                    <a:pt x="62865" y="151257"/>
                    <a:pt x="42672" y="135636"/>
                  </a:cubicBezTo>
                  <a:lnTo>
                    <a:pt x="7620" y="113411"/>
                  </a:lnTo>
                  <a:cubicBezTo>
                    <a:pt x="1143" y="109474"/>
                    <a:pt x="0" y="103759"/>
                    <a:pt x="2032" y="97155"/>
                  </a:cubicBezTo>
                  <a:lnTo>
                    <a:pt x="7112" y="81280"/>
                  </a:lnTo>
                  <a:cubicBezTo>
                    <a:pt x="17653" y="55880"/>
                    <a:pt x="25400" y="38227"/>
                    <a:pt x="34036" y="18034"/>
                  </a:cubicBezTo>
                </a:path>
              </a:pathLst>
            </a:custGeom>
            <a:solidFill>
              <a:srgbClr val="FFFFFF"/>
            </a:solidFill>
          </p:spPr>
          <p:txBody>
            <a:bodyPr/>
            <a:lstStyle/>
            <a:p>
              <a:endParaRPr lang="fi-FI"/>
            </a:p>
          </p:txBody>
        </p:sp>
      </p:grpSp>
      <p:sp>
        <p:nvSpPr>
          <p:cNvPr id="27" name="Freeform 27"/>
          <p:cNvSpPr/>
          <p:nvPr/>
        </p:nvSpPr>
        <p:spPr>
          <a:xfrm>
            <a:off x="16298375" y="7513070"/>
            <a:ext cx="1989618" cy="2773930"/>
          </a:xfrm>
          <a:custGeom>
            <a:avLst/>
            <a:gdLst/>
            <a:ahLst/>
            <a:cxnLst/>
            <a:rect l="l" t="t" r="r" b="b"/>
            <a:pathLst>
              <a:path w="1989618" h="2773930">
                <a:moveTo>
                  <a:pt x="0" y="0"/>
                </a:moveTo>
                <a:lnTo>
                  <a:pt x="1989618" y="0"/>
                </a:lnTo>
                <a:lnTo>
                  <a:pt x="1989618" y="2773930"/>
                </a:lnTo>
                <a:lnTo>
                  <a:pt x="0" y="27739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28" name="Group 28"/>
          <p:cNvGrpSpPr/>
          <p:nvPr/>
        </p:nvGrpSpPr>
        <p:grpSpPr>
          <a:xfrm>
            <a:off x="0" y="0"/>
            <a:ext cx="4021706" cy="10330211"/>
            <a:chOff x="0" y="0"/>
            <a:chExt cx="5362274" cy="13773615"/>
          </a:xfrm>
        </p:grpSpPr>
        <p:sp>
          <p:nvSpPr>
            <p:cNvPr id="29" name="Freeform 29"/>
            <p:cNvSpPr/>
            <p:nvPr/>
          </p:nvSpPr>
          <p:spPr>
            <a:xfrm>
              <a:off x="0" y="0"/>
              <a:ext cx="5362274" cy="13773615"/>
            </a:xfrm>
            <a:custGeom>
              <a:avLst/>
              <a:gdLst/>
              <a:ahLst/>
              <a:cxnLst/>
              <a:rect l="l" t="t" r="r" b="b"/>
              <a:pathLst>
                <a:path w="5362274" h="13773615">
                  <a:moveTo>
                    <a:pt x="0" y="0"/>
                  </a:moveTo>
                  <a:lnTo>
                    <a:pt x="5362274" y="0"/>
                  </a:lnTo>
                  <a:lnTo>
                    <a:pt x="5362274" y="13773615"/>
                  </a:lnTo>
                  <a:lnTo>
                    <a:pt x="0" y="137736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grpSp>
          <p:nvGrpSpPr>
            <p:cNvPr id="30" name="Group 30"/>
            <p:cNvGrpSpPr/>
            <p:nvPr/>
          </p:nvGrpSpPr>
          <p:grpSpPr>
            <a:xfrm>
              <a:off x="2363823" y="57615"/>
              <a:ext cx="890734" cy="12067562"/>
              <a:chOff x="0" y="0"/>
              <a:chExt cx="175948" cy="2383716"/>
            </a:xfrm>
          </p:grpSpPr>
          <p:sp>
            <p:nvSpPr>
              <p:cNvPr id="31" name="Freeform 31"/>
              <p:cNvSpPr/>
              <p:nvPr/>
            </p:nvSpPr>
            <p:spPr>
              <a:xfrm>
                <a:off x="0" y="0"/>
                <a:ext cx="175948" cy="2383716"/>
              </a:xfrm>
              <a:custGeom>
                <a:avLst/>
                <a:gdLst/>
                <a:ahLst/>
                <a:cxnLst/>
                <a:rect l="l" t="t" r="r" b="b"/>
                <a:pathLst>
                  <a:path w="175948" h="2383716">
                    <a:moveTo>
                      <a:pt x="0" y="0"/>
                    </a:moveTo>
                    <a:lnTo>
                      <a:pt x="175948" y="0"/>
                    </a:lnTo>
                    <a:lnTo>
                      <a:pt x="175948" y="2383716"/>
                    </a:lnTo>
                    <a:lnTo>
                      <a:pt x="0" y="2383716"/>
                    </a:lnTo>
                    <a:close/>
                  </a:path>
                </a:pathLst>
              </a:custGeom>
              <a:solidFill>
                <a:srgbClr val="FFFFFF"/>
              </a:solidFill>
            </p:spPr>
            <p:txBody>
              <a:bodyPr/>
              <a:lstStyle/>
              <a:p>
                <a:endParaRPr lang="fi-FI"/>
              </a:p>
            </p:txBody>
          </p:sp>
          <p:sp>
            <p:nvSpPr>
              <p:cNvPr id="32" name="TextBox 32"/>
              <p:cNvSpPr txBox="1"/>
              <p:nvPr/>
            </p:nvSpPr>
            <p:spPr>
              <a:xfrm>
                <a:off x="0" y="-28575"/>
                <a:ext cx="175948" cy="2412291"/>
              </a:xfrm>
              <a:prstGeom prst="rect">
                <a:avLst/>
              </a:prstGeom>
            </p:spPr>
            <p:txBody>
              <a:bodyPr lIns="50800" tIns="50800" rIns="50800" bIns="50800" rtlCol="0" anchor="ctr"/>
              <a:lstStyle/>
              <a:p>
                <a:pPr algn="ctr">
                  <a:lnSpc>
                    <a:spcPts val="2095"/>
                  </a:lnSpc>
                </a:pPr>
                <a:endParaRPr/>
              </a:p>
            </p:txBody>
          </p:sp>
        </p:grpSp>
      </p:grpSp>
      <p:sp>
        <p:nvSpPr>
          <p:cNvPr id="33" name="Freeform 33"/>
          <p:cNvSpPr/>
          <p:nvPr/>
        </p:nvSpPr>
        <p:spPr>
          <a:xfrm>
            <a:off x="3563201" y="2680315"/>
            <a:ext cx="728427" cy="728427"/>
          </a:xfrm>
          <a:custGeom>
            <a:avLst/>
            <a:gdLst/>
            <a:ahLst/>
            <a:cxnLst/>
            <a:rect l="l" t="t" r="r" b="b"/>
            <a:pathLst>
              <a:path w="728427" h="728427">
                <a:moveTo>
                  <a:pt x="0" y="0"/>
                </a:moveTo>
                <a:lnTo>
                  <a:pt x="728427" y="0"/>
                </a:lnTo>
                <a:lnTo>
                  <a:pt x="728427" y="728428"/>
                </a:lnTo>
                <a:lnTo>
                  <a:pt x="0" y="7284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i-FI"/>
          </a:p>
        </p:txBody>
      </p:sp>
      <p:sp>
        <p:nvSpPr>
          <p:cNvPr id="34" name="Freeform 34"/>
          <p:cNvSpPr/>
          <p:nvPr/>
        </p:nvSpPr>
        <p:spPr>
          <a:xfrm>
            <a:off x="3628907" y="5338136"/>
            <a:ext cx="662721" cy="662721"/>
          </a:xfrm>
          <a:custGeom>
            <a:avLst/>
            <a:gdLst/>
            <a:ahLst/>
            <a:cxnLst/>
            <a:rect l="l" t="t" r="r" b="b"/>
            <a:pathLst>
              <a:path w="662721" h="662721">
                <a:moveTo>
                  <a:pt x="0" y="0"/>
                </a:moveTo>
                <a:lnTo>
                  <a:pt x="662721" y="0"/>
                </a:lnTo>
                <a:lnTo>
                  <a:pt x="662721" y="662721"/>
                </a:lnTo>
                <a:lnTo>
                  <a:pt x="0" y="6627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i-FI"/>
          </a:p>
        </p:txBody>
      </p:sp>
      <p:sp>
        <p:nvSpPr>
          <p:cNvPr id="35" name="TextBox 35"/>
          <p:cNvSpPr txBox="1"/>
          <p:nvPr/>
        </p:nvSpPr>
        <p:spPr>
          <a:xfrm>
            <a:off x="4453834" y="2613640"/>
            <a:ext cx="10270965" cy="629920"/>
          </a:xfrm>
          <a:prstGeom prst="rect">
            <a:avLst/>
          </a:prstGeom>
        </p:spPr>
        <p:txBody>
          <a:bodyPr lIns="0" tIns="0" rIns="0" bIns="0" rtlCol="0" anchor="t">
            <a:spAutoFit/>
          </a:bodyPr>
          <a:lstStyle/>
          <a:p>
            <a:pPr algn="l">
              <a:lnSpc>
                <a:spcPts val="5180"/>
              </a:lnSpc>
            </a:pPr>
            <a:r>
              <a:rPr lang="en-US" sz="3700">
                <a:solidFill>
                  <a:srgbClr val="283583"/>
                </a:solidFill>
                <a:latin typeface="Alata"/>
                <a:ea typeface="Alata"/>
                <a:cs typeface="Alata"/>
                <a:sym typeface="Alata"/>
              </a:rPr>
              <a:t>Ruotsista on hyötyä myös vapaa-ajalla</a:t>
            </a:r>
          </a:p>
        </p:txBody>
      </p:sp>
      <p:sp>
        <p:nvSpPr>
          <p:cNvPr id="36" name="TextBox 36"/>
          <p:cNvSpPr txBox="1"/>
          <p:nvPr/>
        </p:nvSpPr>
        <p:spPr>
          <a:xfrm>
            <a:off x="4453834" y="3454808"/>
            <a:ext cx="9935553" cy="1099185"/>
          </a:xfrm>
          <a:prstGeom prst="rect">
            <a:avLst/>
          </a:prstGeom>
        </p:spPr>
        <p:txBody>
          <a:bodyPr lIns="0" tIns="0" rIns="0" bIns="0" rtlCol="0" anchor="t">
            <a:spAutoFit/>
          </a:bodyPr>
          <a:lstStyle/>
          <a:p>
            <a:pPr algn="l">
              <a:lnSpc>
                <a:spcPts val="2940"/>
              </a:lnSpc>
            </a:pPr>
            <a:r>
              <a:rPr lang="en-US" sz="2100">
                <a:solidFill>
                  <a:srgbClr val="283583"/>
                </a:solidFill>
                <a:latin typeface="Alata"/>
                <a:ea typeface="Alata"/>
                <a:cs typeface="Alata"/>
                <a:sym typeface="Alata"/>
              </a:rPr>
              <a:t>Pohjoismaista löytyy valtavasti musiikkia, tv-sarjoja ja elokuvia joka makuun. Ruotsin taito laajentaa myös harrastusmahdollisuuksia kaksikielisessä Suomessa. Lisäksi matkustaminen kiehtovassa Pohjolassa on helpompaa kielitaitoisena.</a:t>
            </a:r>
          </a:p>
        </p:txBody>
      </p:sp>
      <p:sp>
        <p:nvSpPr>
          <p:cNvPr id="37" name="TextBox 37"/>
          <p:cNvSpPr txBox="1"/>
          <p:nvPr/>
        </p:nvSpPr>
        <p:spPr>
          <a:xfrm>
            <a:off x="4453834" y="5300036"/>
            <a:ext cx="10270965" cy="629920"/>
          </a:xfrm>
          <a:prstGeom prst="rect">
            <a:avLst/>
          </a:prstGeom>
        </p:spPr>
        <p:txBody>
          <a:bodyPr lIns="0" tIns="0" rIns="0" bIns="0" rtlCol="0" anchor="t">
            <a:spAutoFit/>
          </a:bodyPr>
          <a:lstStyle/>
          <a:p>
            <a:pPr algn="l">
              <a:lnSpc>
                <a:spcPts val="5180"/>
              </a:lnSpc>
            </a:pPr>
            <a:r>
              <a:rPr lang="en-US" sz="3700">
                <a:solidFill>
                  <a:srgbClr val="283583"/>
                </a:solidFill>
                <a:latin typeface="Alata"/>
                <a:ea typeface="Alata"/>
                <a:cs typeface="Alata"/>
                <a:sym typeface="Alata"/>
              </a:rPr>
              <a:t>Kielitaito tuo uusia ystäviä ympäri maailmaa</a:t>
            </a:r>
          </a:p>
        </p:txBody>
      </p:sp>
      <p:sp>
        <p:nvSpPr>
          <p:cNvPr id="38" name="TextBox 38"/>
          <p:cNvSpPr txBox="1"/>
          <p:nvPr/>
        </p:nvSpPr>
        <p:spPr>
          <a:xfrm>
            <a:off x="4453834" y="6139506"/>
            <a:ext cx="9935553" cy="1099185"/>
          </a:xfrm>
          <a:prstGeom prst="rect">
            <a:avLst/>
          </a:prstGeom>
        </p:spPr>
        <p:txBody>
          <a:bodyPr lIns="0" tIns="0" rIns="0" bIns="0" rtlCol="0" anchor="t">
            <a:spAutoFit/>
          </a:bodyPr>
          <a:lstStyle/>
          <a:p>
            <a:pPr algn="l">
              <a:lnSpc>
                <a:spcPts val="2940"/>
              </a:lnSpc>
            </a:pPr>
            <a:r>
              <a:rPr lang="en-US" sz="2100">
                <a:solidFill>
                  <a:srgbClr val="283583"/>
                </a:solidFill>
                <a:latin typeface="Alata"/>
                <a:ea typeface="Alata"/>
                <a:cs typeface="Alata"/>
                <a:sym typeface="Alata"/>
              </a:rPr>
              <a:t>Monipuolinen kielitaito helpottaa ihmisiin tutustumista ja mahdollistaa yllättäviä</a:t>
            </a:r>
          </a:p>
          <a:p>
            <a:pPr algn="l">
              <a:lnSpc>
                <a:spcPts val="2940"/>
              </a:lnSpc>
            </a:pPr>
            <a:r>
              <a:rPr lang="en-US" sz="2100">
                <a:solidFill>
                  <a:srgbClr val="283583"/>
                </a:solidFill>
                <a:latin typeface="Alata"/>
                <a:ea typeface="Alata"/>
                <a:cs typeface="Alata"/>
                <a:sym typeface="Alata"/>
              </a:rPr>
              <a:t>kohtaamisia. Pohjoismaiset yhteisöt ovat vahvoja myös Pohjoismaiden ulkopuolella,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587439" y="5057482"/>
            <a:ext cx="2597890" cy="3589485"/>
          </a:xfrm>
          <a:custGeom>
            <a:avLst/>
            <a:gdLst/>
            <a:ahLst/>
            <a:cxnLst/>
            <a:rect l="l" t="t" r="r" b="b"/>
            <a:pathLst>
              <a:path w="2597890" h="3589485">
                <a:moveTo>
                  <a:pt x="0" y="0"/>
                </a:moveTo>
                <a:lnTo>
                  <a:pt x="2597889" y="0"/>
                </a:lnTo>
                <a:lnTo>
                  <a:pt x="2597889" y="3589485"/>
                </a:lnTo>
                <a:lnTo>
                  <a:pt x="0" y="3589485"/>
                </a:lnTo>
                <a:lnTo>
                  <a:pt x="0" y="0"/>
                </a:lnTo>
                <a:close/>
              </a:path>
            </a:pathLst>
          </a:custGeom>
          <a:blipFill>
            <a:blip r:embed="rId3"/>
            <a:stretch>
              <a:fillRect/>
            </a:stretch>
          </a:blipFill>
        </p:spPr>
        <p:txBody>
          <a:bodyPr/>
          <a:lstStyle/>
          <a:p>
            <a:endParaRPr lang="fi-FI"/>
          </a:p>
        </p:txBody>
      </p:sp>
      <p:sp>
        <p:nvSpPr>
          <p:cNvPr id="3" name="Freeform 3"/>
          <p:cNvSpPr/>
          <p:nvPr/>
        </p:nvSpPr>
        <p:spPr>
          <a:xfrm>
            <a:off x="16298375" y="7513070"/>
            <a:ext cx="1989618" cy="2773930"/>
          </a:xfrm>
          <a:custGeom>
            <a:avLst/>
            <a:gdLst/>
            <a:ahLst/>
            <a:cxnLst/>
            <a:rect l="l" t="t" r="r" b="b"/>
            <a:pathLst>
              <a:path w="1989618" h="2773930">
                <a:moveTo>
                  <a:pt x="0" y="0"/>
                </a:moveTo>
                <a:lnTo>
                  <a:pt x="1989618" y="0"/>
                </a:lnTo>
                <a:lnTo>
                  <a:pt x="1989618" y="2773930"/>
                </a:lnTo>
                <a:lnTo>
                  <a:pt x="0" y="277393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
        <p:nvSpPr>
          <p:cNvPr id="4" name="TextBox 4"/>
          <p:cNvSpPr txBox="1"/>
          <p:nvPr/>
        </p:nvSpPr>
        <p:spPr>
          <a:xfrm>
            <a:off x="3091490" y="3719565"/>
            <a:ext cx="11659181" cy="863600"/>
          </a:xfrm>
          <a:prstGeom prst="rect">
            <a:avLst/>
          </a:prstGeom>
        </p:spPr>
        <p:txBody>
          <a:bodyPr lIns="0" tIns="0" rIns="0" bIns="0" rtlCol="0" anchor="t">
            <a:spAutoFit/>
          </a:bodyPr>
          <a:lstStyle/>
          <a:p>
            <a:pPr algn="ctr">
              <a:lnSpc>
                <a:spcPts val="7000"/>
              </a:lnSpc>
            </a:pPr>
            <a:r>
              <a:rPr lang="en-US" sz="5000">
                <a:solidFill>
                  <a:srgbClr val="283583"/>
                </a:solidFill>
                <a:latin typeface="Alata"/>
                <a:ea typeface="Alata"/>
                <a:cs typeface="Alata"/>
                <a:sym typeface="Alata"/>
              </a:rPr>
              <a:t>Mitä muita syitä keksit?</a:t>
            </a:r>
          </a:p>
        </p:txBody>
      </p:sp>
      <p:sp>
        <p:nvSpPr>
          <p:cNvPr id="5" name="TextBox 5"/>
          <p:cNvSpPr txBox="1"/>
          <p:nvPr/>
        </p:nvSpPr>
        <p:spPr>
          <a:xfrm>
            <a:off x="2561134" y="5178878"/>
            <a:ext cx="12719892" cy="931545"/>
          </a:xfrm>
          <a:prstGeom prst="rect">
            <a:avLst/>
          </a:prstGeom>
        </p:spPr>
        <p:txBody>
          <a:bodyPr lIns="0" tIns="0" rIns="0" bIns="0" rtlCol="0" anchor="t">
            <a:spAutoFit/>
          </a:bodyPr>
          <a:lstStyle/>
          <a:p>
            <a:pPr algn="ctr">
              <a:lnSpc>
                <a:spcPts val="3779"/>
              </a:lnSpc>
            </a:pPr>
            <a:r>
              <a:rPr lang="en-US" sz="2700" dirty="0" err="1">
                <a:solidFill>
                  <a:srgbClr val="283583"/>
                </a:solidFill>
                <a:latin typeface="Alata"/>
                <a:ea typeface="Alata"/>
                <a:cs typeface="Alata"/>
                <a:sym typeface="Alata"/>
              </a:rPr>
              <a:t>Keskustele</a:t>
            </a:r>
            <a:r>
              <a:rPr lang="en-US" sz="2700" dirty="0">
                <a:solidFill>
                  <a:srgbClr val="283583"/>
                </a:solidFill>
                <a:latin typeface="Alata"/>
                <a:ea typeface="Alata"/>
                <a:cs typeface="Alata"/>
                <a:sym typeface="Alata"/>
              </a:rPr>
              <a:t> </a:t>
            </a:r>
            <a:r>
              <a:rPr lang="en-US" sz="2700" dirty="0" err="1">
                <a:solidFill>
                  <a:srgbClr val="283583"/>
                </a:solidFill>
                <a:latin typeface="Alata"/>
                <a:ea typeface="Alata"/>
                <a:cs typeface="Alata"/>
                <a:sym typeface="Alata"/>
              </a:rPr>
              <a:t>aiheesta</a:t>
            </a:r>
            <a:r>
              <a:rPr lang="en-US" sz="2700" dirty="0">
                <a:solidFill>
                  <a:srgbClr val="283583"/>
                </a:solidFill>
                <a:latin typeface="Alata"/>
                <a:ea typeface="Alata"/>
                <a:cs typeface="Alata"/>
                <a:sym typeface="Alata"/>
              </a:rPr>
              <a:t> Svenska nun </a:t>
            </a:r>
            <a:r>
              <a:rPr lang="en-US" sz="2700" dirty="0" err="1">
                <a:solidFill>
                  <a:srgbClr val="283583"/>
                </a:solidFill>
                <a:latin typeface="Alata"/>
                <a:ea typeface="Alata"/>
                <a:cs typeface="Alata"/>
                <a:sym typeface="Alata"/>
              </a:rPr>
              <a:t>keskustelukorttien</a:t>
            </a:r>
            <a:r>
              <a:rPr lang="en-US" sz="2700" dirty="0">
                <a:solidFill>
                  <a:srgbClr val="283583"/>
                </a:solidFill>
                <a:latin typeface="Alata"/>
                <a:ea typeface="Alata"/>
                <a:cs typeface="Alata"/>
                <a:sym typeface="Alata"/>
              </a:rPr>
              <a:t> </a:t>
            </a:r>
            <a:r>
              <a:rPr lang="en-US" sz="2700" dirty="0" err="1">
                <a:solidFill>
                  <a:srgbClr val="283583"/>
                </a:solidFill>
                <a:latin typeface="Alata"/>
                <a:ea typeface="Alata"/>
                <a:cs typeface="Alata"/>
                <a:sym typeface="Alata"/>
              </a:rPr>
              <a:t>avulla</a:t>
            </a:r>
            <a:r>
              <a:rPr lang="en-US" sz="2700" dirty="0">
                <a:solidFill>
                  <a:srgbClr val="283583"/>
                </a:solidFill>
                <a:latin typeface="Alata"/>
                <a:ea typeface="Alata"/>
                <a:cs typeface="Alata"/>
                <a:sym typeface="Alata"/>
              </a:rPr>
              <a:t>.</a:t>
            </a:r>
          </a:p>
          <a:p>
            <a:pPr algn="ctr">
              <a:lnSpc>
                <a:spcPts val="3779"/>
              </a:lnSpc>
            </a:pPr>
            <a:r>
              <a:rPr lang="en-US" sz="2700" dirty="0" err="1">
                <a:solidFill>
                  <a:srgbClr val="283583"/>
                </a:solidFill>
                <a:latin typeface="Alata"/>
                <a:ea typeface="Alata"/>
                <a:cs typeface="Alata"/>
                <a:sym typeface="Alata"/>
              </a:rPr>
              <a:t>Keskustelukortit</a:t>
            </a:r>
            <a:r>
              <a:rPr lang="en-US" sz="2700" dirty="0">
                <a:solidFill>
                  <a:srgbClr val="283583"/>
                </a:solidFill>
                <a:latin typeface="Alata"/>
                <a:ea typeface="Alata"/>
                <a:cs typeface="Alata"/>
                <a:sym typeface="Alata"/>
              </a:rPr>
              <a:t> </a:t>
            </a:r>
            <a:r>
              <a:rPr lang="en-US" sz="2700" dirty="0" err="1">
                <a:solidFill>
                  <a:srgbClr val="283583"/>
                </a:solidFill>
                <a:latin typeface="Alata"/>
                <a:ea typeface="Alata"/>
                <a:cs typeface="Alata"/>
                <a:sym typeface="Alata"/>
              </a:rPr>
              <a:t>voit</a:t>
            </a:r>
            <a:r>
              <a:rPr lang="en-US" sz="2700" dirty="0">
                <a:solidFill>
                  <a:srgbClr val="283583"/>
                </a:solidFill>
                <a:latin typeface="Alata"/>
                <a:ea typeface="Alata"/>
                <a:cs typeface="Alata"/>
                <a:sym typeface="Alata"/>
              </a:rPr>
              <a:t> </a:t>
            </a:r>
            <a:r>
              <a:rPr lang="en-US" sz="2700" dirty="0" err="1">
                <a:solidFill>
                  <a:srgbClr val="283583"/>
                </a:solidFill>
                <a:latin typeface="Alata"/>
                <a:ea typeface="Alata"/>
                <a:cs typeface="Alata"/>
                <a:sym typeface="Alata"/>
              </a:rPr>
              <a:t>ladata</a:t>
            </a:r>
            <a:r>
              <a:rPr lang="en-US" sz="2700" dirty="0">
                <a:solidFill>
                  <a:srgbClr val="283583"/>
                </a:solidFill>
                <a:latin typeface="Alata"/>
                <a:ea typeface="Alata"/>
                <a:cs typeface="Alata"/>
                <a:sym typeface="Alata"/>
              </a:rPr>
              <a:t> </a:t>
            </a:r>
            <a:r>
              <a:rPr lang="en-US" sz="2700" dirty="0" err="1">
                <a:solidFill>
                  <a:srgbClr val="283583"/>
                </a:solidFill>
                <a:latin typeface="Alata"/>
                <a:ea typeface="Alata"/>
                <a:cs typeface="Alata"/>
                <a:sym typeface="Alata"/>
              </a:rPr>
              <a:t>osoitteesta</a:t>
            </a:r>
            <a:r>
              <a:rPr lang="en-US" sz="2700" dirty="0">
                <a:solidFill>
                  <a:srgbClr val="283583"/>
                </a:solidFill>
                <a:latin typeface="Alata"/>
                <a:ea typeface="Alata"/>
                <a:cs typeface="Alata"/>
                <a:sym typeface="Alata"/>
              </a:rPr>
              <a:t> www.plugganu.fi.</a:t>
            </a:r>
          </a:p>
        </p:txBody>
      </p:sp>
      <p:sp>
        <p:nvSpPr>
          <p:cNvPr id="6" name="Freeform 6"/>
          <p:cNvSpPr/>
          <p:nvPr/>
        </p:nvSpPr>
        <p:spPr>
          <a:xfrm>
            <a:off x="-1303501" y="8646967"/>
            <a:ext cx="3752800" cy="2099975"/>
          </a:xfrm>
          <a:custGeom>
            <a:avLst/>
            <a:gdLst/>
            <a:ahLst/>
            <a:cxnLst/>
            <a:rect l="l" t="t" r="r" b="b"/>
            <a:pathLst>
              <a:path w="3752800" h="2099975">
                <a:moveTo>
                  <a:pt x="0" y="0"/>
                </a:moveTo>
                <a:lnTo>
                  <a:pt x="3752801" y="0"/>
                </a:lnTo>
                <a:lnTo>
                  <a:pt x="3752801" y="2099975"/>
                </a:lnTo>
                <a:lnTo>
                  <a:pt x="0" y="2099975"/>
                </a:lnTo>
                <a:lnTo>
                  <a:pt x="0" y="0"/>
                </a:lnTo>
                <a:close/>
              </a:path>
            </a:pathLst>
          </a:custGeom>
          <a:blipFill>
            <a:blip r:embed="rId6"/>
            <a:stretch>
              <a:fillRect/>
            </a:stretch>
          </a:blipFill>
        </p:spPr>
        <p:txBody>
          <a:bodyPr/>
          <a:lstStyle/>
          <a:p>
            <a:endParaRPr lang="fi-FI"/>
          </a:p>
        </p:txBody>
      </p:sp>
      <p:sp>
        <p:nvSpPr>
          <p:cNvPr id="7" name="Freeform 7"/>
          <p:cNvSpPr/>
          <p:nvPr/>
        </p:nvSpPr>
        <p:spPr>
          <a:xfrm>
            <a:off x="-741309" y="-519791"/>
            <a:ext cx="2911941" cy="2012203"/>
          </a:xfrm>
          <a:custGeom>
            <a:avLst/>
            <a:gdLst/>
            <a:ahLst/>
            <a:cxnLst/>
            <a:rect l="l" t="t" r="r" b="b"/>
            <a:pathLst>
              <a:path w="2911941" h="2012203">
                <a:moveTo>
                  <a:pt x="0" y="0"/>
                </a:moveTo>
                <a:lnTo>
                  <a:pt x="2911940" y="0"/>
                </a:lnTo>
                <a:lnTo>
                  <a:pt x="2911940" y="2012204"/>
                </a:lnTo>
                <a:lnTo>
                  <a:pt x="0" y="2012204"/>
                </a:lnTo>
                <a:lnTo>
                  <a:pt x="0" y="0"/>
                </a:lnTo>
                <a:close/>
              </a:path>
            </a:pathLst>
          </a:custGeom>
          <a:blipFill>
            <a:blip r:embed="rId7"/>
            <a:stretch>
              <a:fillRect/>
            </a:stretch>
          </a:blipFill>
        </p:spPr>
        <p:txBody>
          <a:bodyPr/>
          <a:lstStyle/>
          <a:p>
            <a:endParaRPr lang="fi-FI"/>
          </a:p>
        </p:txBody>
      </p:sp>
      <p:sp>
        <p:nvSpPr>
          <p:cNvPr id="8" name="Freeform 8"/>
          <p:cNvSpPr/>
          <p:nvPr/>
        </p:nvSpPr>
        <p:spPr>
          <a:xfrm rot="-9868564">
            <a:off x="14014153" y="9157785"/>
            <a:ext cx="2126378" cy="1469365"/>
          </a:xfrm>
          <a:custGeom>
            <a:avLst/>
            <a:gdLst/>
            <a:ahLst/>
            <a:cxnLst/>
            <a:rect l="l" t="t" r="r" b="b"/>
            <a:pathLst>
              <a:path w="2126378" h="1469365">
                <a:moveTo>
                  <a:pt x="0" y="0"/>
                </a:moveTo>
                <a:lnTo>
                  <a:pt x="2126377" y="0"/>
                </a:lnTo>
                <a:lnTo>
                  <a:pt x="2126377" y="1469366"/>
                </a:lnTo>
                <a:lnTo>
                  <a:pt x="0" y="1469366"/>
                </a:lnTo>
                <a:lnTo>
                  <a:pt x="0" y="0"/>
                </a:lnTo>
                <a:close/>
              </a:path>
            </a:pathLst>
          </a:custGeom>
          <a:blipFill>
            <a:blip r:embed="rId7"/>
            <a:stretch>
              <a:fillRect/>
            </a:stretch>
          </a:blipFill>
        </p:spPr>
        <p:txBody>
          <a:bodyPr/>
          <a:lstStyle/>
          <a:p>
            <a:endParaRPr lang="fi-FI"/>
          </a:p>
        </p:txBody>
      </p:sp>
      <p:sp>
        <p:nvSpPr>
          <p:cNvPr id="9" name="Freeform 9"/>
          <p:cNvSpPr/>
          <p:nvPr/>
        </p:nvSpPr>
        <p:spPr>
          <a:xfrm>
            <a:off x="11967443" y="-663521"/>
            <a:ext cx="2051087" cy="2483581"/>
          </a:xfrm>
          <a:custGeom>
            <a:avLst/>
            <a:gdLst/>
            <a:ahLst/>
            <a:cxnLst/>
            <a:rect l="l" t="t" r="r" b="b"/>
            <a:pathLst>
              <a:path w="2051087" h="2483581">
                <a:moveTo>
                  <a:pt x="0" y="0"/>
                </a:moveTo>
                <a:lnTo>
                  <a:pt x="2051088" y="0"/>
                </a:lnTo>
                <a:lnTo>
                  <a:pt x="2051088" y="2483580"/>
                </a:lnTo>
                <a:lnTo>
                  <a:pt x="0" y="2483580"/>
                </a:lnTo>
                <a:lnTo>
                  <a:pt x="0" y="0"/>
                </a:lnTo>
                <a:close/>
              </a:path>
            </a:pathLst>
          </a:custGeom>
          <a:blipFill>
            <a:blip r:embed="rId8"/>
            <a:stretch>
              <a:fillRect/>
            </a:stretch>
          </a:blipFill>
        </p:spPr>
        <p:txBody>
          <a:bodyPr/>
          <a:lstStyle/>
          <a:p>
            <a:endParaRPr lang="fi-FI"/>
          </a:p>
        </p:txBody>
      </p:sp>
      <p:sp>
        <p:nvSpPr>
          <p:cNvPr id="10" name="Freeform 10"/>
          <p:cNvSpPr/>
          <p:nvPr/>
        </p:nvSpPr>
        <p:spPr>
          <a:xfrm>
            <a:off x="-1030099" y="1889900"/>
            <a:ext cx="2815120" cy="2575835"/>
          </a:xfrm>
          <a:custGeom>
            <a:avLst/>
            <a:gdLst/>
            <a:ahLst/>
            <a:cxnLst/>
            <a:rect l="l" t="t" r="r" b="b"/>
            <a:pathLst>
              <a:path w="2815120" h="2575835">
                <a:moveTo>
                  <a:pt x="0" y="0"/>
                </a:moveTo>
                <a:lnTo>
                  <a:pt x="2815120" y="0"/>
                </a:lnTo>
                <a:lnTo>
                  <a:pt x="2815120" y="2575835"/>
                </a:lnTo>
                <a:lnTo>
                  <a:pt x="0" y="2575835"/>
                </a:lnTo>
                <a:lnTo>
                  <a:pt x="0" y="0"/>
                </a:lnTo>
                <a:close/>
              </a:path>
            </a:pathLst>
          </a:custGeom>
          <a:blipFill>
            <a:blip r:embed="rId9"/>
            <a:stretch>
              <a:fillRect/>
            </a:stretch>
          </a:blipFill>
        </p:spPr>
        <p:txBody>
          <a:bodyPr/>
          <a:lstStyle/>
          <a:p>
            <a:endParaRPr lang="fi-FI"/>
          </a:p>
        </p:txBody>
      </p:sp>
      <p:sp>
        <p:nvSpPr>
          <p:cNvPr id="11" name="Freeform 11"/>
          <p:cNvSpPr/>
          <p:nvPr/>
        </p:nvSpPr>
        <p:spPr>
          <a:xfrm flipH="1">
            <a:off x="16419656" y="302435"/>
            <a:ext cx="2451712" cy="3457174"/>
          </a:xfrm>
          <a:custGeom>
            <a:avLst/>
            <a:gdLst/>
            <a:ahLst/>
            <a:cxnLst/>
            <a:rect l="l" t="t" r="r" b="b"/>
            <a:pathLst>
              <a:path w="2451712" h="3457174">
                <a:moveTo>
                  <a:pt x="2451712" y="0"/>
                </a:moveTo>
                <a:lnTo>
                  <a:pt x="0" y="0"/>
                </a:lnTo>
                <a:lnTo>
                  <a:pt x="0" y="3457174"/>
                </a:lnTo>
                <a:lnTo>
                  <a:pt x="2451712" y="3457174"/>
                </a:lnTo>
                <a:lnTo>
                  <a:pt x="2451712" y="0"/>
                </a:lnTo>
                <a:close/>
              </a:path>
            </a:pathLst>
          </a:custGeom>
          <a:blipFill>
            <a:blip r:embed="rId10"/>
            <a:stretch>
              <a:fillRect/>
            </a:stretch>
          </a:blipFill>
        </p:spPr>
        <p:txBody>
          <a:bodyPr/>
          <a:lstStyle/>
          <a:p>
            <a:endParaRPr lang="fi-FI"/>
          </a:p>
        </p:txBody>
      </p:sp>
      <p:sp>
        <p:nvSpPr>
          <p:cNvPr id="12" name="Freeform 12"/>
          <p:cNvSpPr/>
          <p:nvPr/>
        </p:nvSpPr>
        <p:spPr>
          <a:xfrm flipH="1">
            <a:off x="-975015" y="4383087"/>
            <a:ext cx="1689676" cy="2835220"/>
          </a:xfrm>
          <a:custGeom>
            <a:avLst/>
            <a:gdLst/>
            <a:ahLst/>
            <a:cxnLst/>
            <a:rect l="l" t="t" r="r" b="b"/>
            <a:pathLst>
              <a:path w="1689676" h="2835220">
                <a:moveTo>
                  <a:pt x="1689676" y="0"/>
                </a:moveTo>
                <a:lnTo>
                  <a:pt x="0" y="0"/>
                </a:lnTo>
                <a:lnTo>
                  <a:pt x="0" y="2835220"/>
                </a:lnTo>
                <a:lnTo>
                  <a:pt x="1689676" y="2835220"/>
                </a:lnTo>
                <a:lnTo>
                  <a:pt x="1689676" y="0"/>
                </a:lnTo>
                <a:close/>
              </a:path>
            </a:pathLst>
          </a:custGeom>
          <a:blipFill>
            <a:blip r:embed="rId11"/>
            <a:stretch>
              <a:fillRect/>
            </a:stretch>
          </a:blipFill>
        </p:spPr>
        <p:txBody>
          <a:bodyPr/>
          <a:lstStyle/>
          <a:p>
            <a:endParaRPr lang="fi-FI"/>
          </a:p>
        </p:txBody>
      </p:sp>
      <p:sp>
        <p:nvSpPr>
          <p:cNvPr id="13" name="Freeform 13"/>
          <p:cNvSpPr/>
          <p:nvPr/>
        </p:nvSpPr>
        <p:spPr>
          <a:xfrm rot="-3904760">
            <a:off x="17142435" y="2423336"/>
            <a:ext cx="1504886" cy="1233764"/>
          </a:xfrm>
          <a:custGeom>
            <a:avLst/>
            <a:gdLst/>
            <a:ahLst/>
            <a:cxnLst/>
            <a:rect l="l" t="t" r="r" b="b"/>
            <a:pathLst>
              <a:path w="1504886" h="1233764">
                <a:moveTo>
                  <a:pt x="0" y="0"/>
                </a:moveTo>
                <a:lnTo>
                  <a:pt x="1504886" y="0"/>
                </a:lnTo>
                <a:lnTo>
                  <a:pt x="1504886" y="1233764"/>
                </a:lnTo>
                <a:lnTo>
                  <a:pt x="0" y="1233764"/>
                </a:lnTo>
                <a:lnTo>
                  <a:pt x="0" y="0"/>
                </a:lnTo>
                <a:close/>
              </a:path>
            </a:pathLst>
          </a:custGeom>
          <a:blipFill>
            <a:blip r:embed="rId12"/>
            <a:stretch>
              <a:fillRect/>
            </a:stretch>
          </a:blipFill>
        </p:spPr>
        <p:txBody>
          <a:bodyPr/>
          <a:lstStyle/>
          <a:p>
            <a:endParaRPr lang="fi-FI"/>
          </a:p>
        </p:txBody>
      </p:sp>
      <p:sp>
        <p:nvSpPr>
          <p:cNvPr id="14" name="Freeform 14"/>
          <p:cNvSpPr/>
          <p:nvPr/>
        </p:nvSpPr>
        <p:spPr>
          <a:xfrm>
            <a:off x="2250599" y="-434517"/>
            <a:ext cx="1440549" cy="1473903"/>
          </a:xfrm>
          <a:custGeom>
            <a:avLst/>
            <a:gdLst/>
            <a:ahLst/>
            <a:cxnLst/>
            <a:rect l="l" t="t" r="r" b="b"/>
            <a:pathLst>
              <a:path w="1440549" h="1473903">
                <a:moveTo>
                  <a:pt x="0" y="0"/>
                </a:moveTo>
                <a:lnTo>
                  <a:pt x="1440550" y="0"/>
                </a:lnTo>
                <a:lnTo>
                  <a:pt x="1440550" y="1473904"/>
                </a:lnTo>
                <a:lnTo>
                  <a:pt x="0" y="1473904"/>
                </a:lnTo>
                <a:lnTo>
                  <a:pt x="0" y="0"/>
                </a:lnTo>
                <a:close/>
              </a:path>
            </a:pathLst>
          </a:custGeom>
          <a:blipFill>
            <a:blip r:embed="rId13"/>
            <a:stretch>
              <a:fillRect/>
            </a:stretch>
          </a:blipFill>
        </p:spPr>
        <p:txBody>
          <a:bodyPr/>
          <a:lstStyle/>
          <a:p>
            <a:endParaRPr lang="fi-FI"/>
          </a:p>
        </p:txBody>
      </p:sp>
      <p:sp>
        <p:nvSpPr>
          <p:cNvPr id="15" name="Freeform 15"/>
          <p:cNvSpPr/>
          <p:nvPr/>
        </p:nvSpPr>
        <p:spPr>
          <a:xfrm flipH="1">
            <a:off x="12208795" y="8807636"/>
            <a:ext cx="2451712" cy="3457174"/>
          </a:xfrm>
          <a:custGeom>
            <a:avLst/>
            <a:gdLst/>
            <a:ahLst/>
            <a:cxnLst/>
            <a:rect l="l" t="t" r="r" b="b"/>
            <a:pathLst>
              <a:path w="2451712" h="3457174">
                <a:moveTo>
                  <a:pt x="2451712" y="0"/>
                </a:moveTo>
                <a:lnTo>
                  <a:pt x="0" y="0"/>
                </a:lnTo>
                <a:lnTo>
                  <a:pt x="0" y="3457174"/>
                </a:lnTo>
                <a:lnTo>
                  <a:pt x="2451712" y="3457174"/>
                </a:lnTo>
                <a:lnTo>
                  <a:pt x="2451712" y="0"/>
                </a:lnTo>
                <a:close/>
              </a:path>
            </a:pathLst>
          </a:custGeom>
          <a:blipFill>
            <a:blip r:embed="rId10"/>
            <a:stretch>
              <a:fillRect/>
            </a:stretch>
          </a:blipFill>
        </p:spPr>
        <p:txBody>
          <a:bodyPr/>
          <a:lstStyle/>
          <a:p>
            <a:endParaRPr lang="fi-FI"/>
          </a:p>
        </p:txBody>
      </p:sp>
      <p:sp>
        <p:nvSpPr>
          <p:cNvPr id="16" name="Freeform 16"/>
          <p:cNvSpPr/>
          <p:nvPr/>
        </p:nvSpPr>
        <p:spPr>
          <a:xfrm>
            <a:off x="10263661" y="9766003"/>
            <a:ext cx="860444" cy="1443795"/>
          </a:xfrm>
          <a:custGeom>
            <a:avLst/>
            <a:gdLst/>
            <a:ahLst/>
            <a:cxnLst/>
            <a:rect l="l" t="t" r="r" b="b"/>
            <a:pathLst>
              <a:path w="860444" h="1443795">
                <a:moveTo>
                  <a:pt x="0" y="0"/>
                </a:moveTo>
                <a:lnTo>
                  <a:pt x="860443" y="0"/>
                </a:lnTo>
                <a:lnTo>
                  <a:pt x="860443" y="1443796"/>
                </a:lnTo>
                <a:lnTo>
                  <a:pt x="0" y="1443796"/>
                </a:lnTo>
                <a:lnTo>
                  <a:pt x="0" y="0"/>
                </a:lnTo>
                <a:close/>
              </a:path>
            </a:pathLst>
          </a:custGeom>
          <a:blipFill>
            <a:blip r:embed="rId11"/>
            <a:stretch>
              <a:fillRect/>
            </a:stretch>
          </a:blipFill>
        </p:spPr>
        <p:txBody>
          <a:bodyPr/>
          <a:lstStyle/>
          <a:p>
            <a:endParaRPr lang="fi-FI"/>
          </a:p>
        </p:txBody>
      </p:sp>
      <p:sp>
        <p:nvSpPr>
          <p:cNvPr id="17" name="Freeform 17"/>
          <p:cNvSpPr/>
          <p:nvPr/>
        </p:nvSpPr>
        <p:spPr>
          <a:xfrm rot="-9111580">
            <a:off x="10968145" y="8965113"/>
            <a:ext cx="1750580" cy="1601780"/>
          </a:xfrm>
          <a:custGeom>
            <a:avLst/>
            <a:gdLst/>
            <a:ahLst/>
            <a:cxnLst/>
            <a:rect l="l" t="t" r="r" b="b"/>
            <a:pathLst>
              <a:path w="1750580" h="1601780">
                <a:moveTo>
                  <a:pt x="0" y="0"/>
                </a:moveTo>
                <a:lnTo>
                  <a:pt x="1750579" y="0"/>
                </a:lnTo>
                <a:lnTo>
                  <a:pt x="1750579" y="1601780"/>
                </a:lnTo>
                <a:lnTo>
                  <a:pt x="0" y="1601780"/>
                </a:lnTo>
                <a:lnTo>
                  <a:pt x="0" y="0"/>
                </a:lnTo>
                <a:close/>
              </a:path>
            </a:pathLst>
          </a:custGeom>
          <a:blipFill>
            <a:blip r:embed="rId9"/>
            <a:stretch>
              <a:fillRect/>
            </a:stretch>
          </a:blipFill>
        </p:spPr>
        <p:txBody>
          <a:bodyPr/>
          <a:lstStyle/>
          <a:p>
            <a:endParaRPr lang="fi-FI"/>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rot="-5400000">
            <a:off x="-318478" y="318478"/>
            <a:ext cx="2939419" cy="2302463"/>
            <a:chOff x="0" y="0"/>
            <a:chExt cx="4232466" cy="3315310"/>
          </a:xfrm>
        </p:grpSpPr>
        <p:sp>
          <p:nvSpPr>
            <p:cNvPr id="3" name="Freeform 3"/>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4" name="Freeform 4"/>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5" name="Freeform 5"/>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6" name="Freeform 6"/>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7" name="Freeform 7"/>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8" name="Freeform 8"/>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9" name="Freeform 9"/>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0" name="Freeform 10"/>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grpSp>
        <p:nvGrpSpPr>
          <p:cNvPr id="11" name="Group 11"/>
          <p:cNvGrpSpPr>
            <a:grpSpLocks noChangeAspect="1"/>
          </p:cNvGrpSpPr>
          <p:nvPr/>
        </p:nvGrpSpPr>
        <p:grpSpPr>
          <a:xfrm>
            <a:off x="17088455" y="4062427"/>
            <a:ext cx="1397811" cy="2162145"/>
            <a:chOff x="0" y="0"/>
            <a:chExt cx="2012709" cy="3113278"/>
          </a:xfrm>
        </p:grpSpPr>
        <p:sp>
          <p:nvSpPr>
            <p:cNvPr id="12" name="Freeform 12"/>
            <p:cNvSpPr/>
            <p:nvPr/>
          </p:nvSpPr>
          <p:spPr>
            <a:xfrm>
              <a:off x="58420" y="879983"/>
              <a:ext cx="1131316" cy="949706"/>
            </a:xfrm>
            <a:custGeom>
              <a:avLst/>
              <a:gdLst/>
              <a:ahLst/>
              <a:cxnLst/>
              <a:rect l="l" t="t" r="r" b="b"/>
              <a:pathLst>
                <a:path w="1131316" h="949706">
                  <a:moveTo>
                    <a:pt x="11557" y="451739"/>
                  </a:moveTo>
                  <a:cubicBezTo>
                    <a:pt x="23622" y="358267"/>
                    <a:pt x="57912" y="276860"/>
                    <a:pt x="116840" y="209296"/>
                  </a:cubicBezTo>
                  <a:cubicBezTo>
                    <a:pt x="146431" y="175387"/>
                    <a:pt x="179070" y="146050"/>
                    <a:pt x="215138" y="121539"/>
                  </a:cubicBezTo>
                  <a:cubicBezTo>
                    <a:pt x="303784" y="61341"/>
                    <a:pt x="400812" y="33655"/>
                    <a:pt x="502539" y="23368"/>
                  </a:cubicBezTo>
                  <a:cubicBezTo>
                    <a:pt x="551561" y="18415"/>
                    <a:pt x="600583" y="18161"/>
                    <a:pt x="649605" y="19177"/>
                  </a:cubicBezTo>
                  <a:lnTo>
                    <a:pt x="659257" y="18542"/>
                  </a:lnTo>
                  <a:cubicBezTo>
                    <a:pt x="687959" y="42418"/>
                    <a:pt x="736346" y="47371"/>
                    <a:pt x="750189" y="11176"/>
                  </a:cubicBezTo>
                  <a:lnTo>
                    <a:pt x="764413" y="8255"/>
                  </a:lnTo>
                  <a:cubicBezTo>
                    <a:pt x="801370" y="0"/>
                    <a:pt x="831977" y="254"/>
                    <a:pt x="861949" y="7112"/>
                  </a:cubicBezTo>
                  <a:cubicBezTo>
                    <a:pt x="935482" y="23749"/>
                    <a:pt x="995553" y="66421"/>
                    <a:pt x="1042289" y="132842"/>
                  </a:cubicBezTo>
                  <a:cubicBezTo>
                    <a:pt x="1069721" y="171831"/>
                    <a:pt x="1089025" y="215773"/>
                    <a:pt x="1102868" y="263144"/>
                  </a:cubicBezTo>
                  <a:cubicBezTo>
                    <a:pt x="1116330" y="309372"/>
                    <a:pt x="1124585" y="356870"/>
                    <a:pt x="1126871" y="405257"/>
                  </a:cubicBezTo>
                  <a:cubicBezTo>
                    <a:pt x="1131316" y="497967"/>
                    <a:pt x="1128649" y="590550"/>
                    <a:pt x="1112520" y="681990"/>
                  </a:cubicBezTo>
                  <a:cubicBezTo>
                    <a:pt x="1105408" y="722503"/>
                    <a:pt x="1094232" y="761492"/>
                    <a:pt x="1075690" y="797306"/>
                  </a:cubicBezTo>
                  <a:cubicBezTo>
                    <a:pt x="1052957" y="841502"/>
                    <a:pt x="1021715" y="875157"/>
                    <a:pt x="978916" y="892810"/>
                  </a:cubicBezTo>
                  <a:cubicBezTo>
                    <a:pt x="928497" y="913638"/>
                    <a:pt x="880745" y="909828"/>
                    <a:pt x="837819" y="870077"/>
                  </a:cubicBezTo>
                  <a:lnTo>
                    <a:pt x="830707" y="864235"/>
                  </a:lnTo>
                  <a:cubicBezTo>
                    <a:pt x="817880" y="869315"/>
                    <a:pt x="810641" y="877316"/>
                    <a:pt x="802767" y="884555"/>
                  </a:cubicBezTo>
                  <a:cubicBezTo>
                    <a:pt x="732917" y="949706"/>
                    <a:pt x="632079" y="934212"/>
                    <a:pt x="591058" y="844042"/>
                  </a:cubicBezTo>
                  <a:lnTo>
                    <a:pt x="587883" y="833882"/>
                  </a:lnTo>
                  <a:cubicBezTo>
                    <a:pt x="562991" y="849122"/>
                    <a:pt x="544449" y="864997"/>
                    <a:pt x="525653" y="880110"/>
                  </a:cubicBezTo>
                  <a:cubicBezTo>
                    <a:pt x="505968" y="895985"/>
                    <a:pt x="484886" y="909574"/>
                    <a:pt x="462153" y="918972"/>
                  </a:cubicBezTo>
                  <a:cubicBezTo>
                    <a:pt x="405511" y="942467"/>
                    <a:pt x="352044" y="921512"/>
                    <a:pt x="320294" y="863473"/>
                  </a:cubicBezTo>
                  <a:lnTo>
                    <a:pt x="305562" y="832866"/>
                  </a:lnTo>
                  <a:cubicBezTo>
                    <a:pt x="297561" y="840867"/>
                    <a:pt x="292481" y="846836"/>
                    <a:pt x="286639" y="851789"/>
                  </a:cubicBezTo>
                  <a:lnTo>
                    <a:pt x="250571" y="881126"/>
                  </a:lnTo>
                  <a:cubicBezTo>
                    <a:pt x="185293" y="923036"/>
                    <a:pt x="116713" y="896747"/>
                    <a:pt x="80137" y="852170"/>
                  </a:cubicBezTo>
                  <a:cubicBezTo>
                    <a:pt x="64770" y="833501"/>
                    <a:pt x="51943" y="812927"/>
                    <a:pt x="43561" y="789559"/>
                  </a:cubicBezTo>
                  <a:lnTo>
                    <a:pt x="22860" y="721360"/>
                  </a:lnTo>
                  <a:cubicBezTo>
                    <a:pt x="4318" y="632460"/>
                    <a:pt x="0" y="542417"/>
                    <a:pt x="11557" y="451739"/>
                  </a:cubicBezTo>
                </a:path>
              </a:pathLst>
            </a:custGeom>
            <a:solidFill>
              <a:srgbClr val="283583"/>
            </a:solidFill>
          </p:spPr>
          <p:txBody>
            <a:bodyPr/>
            <a:lstStyle/>
            <a:p>
              <a:endParaRPr lang="fi-FI"/>
            </a:p>
          </p:txBody>
        </p:sp>
        <p:sp>
          <p:nvSpPr>
            <p:cNvPr id="13" name="Freeform 13"/>
            <p:cNvSpPr/>
            <p:nvPr/>
          </p:nvSpPr>
          <p:spPr>
            <a:xfrm>
              <a:off x="694309" y="63500"/>
              <a:ext cx="1255141" cy="829945"/>
            </a:xfrm>
            <a:custGeom>
              <a:avLst/>
              <a:gdLst/>
              <a:ahLst/>
              <a:cxnLst/>
              <a:rect l="l" t="t" r="r" b="b"/>
              <a:pathLst>
                <a:path w="1255141" h="829945">
                  <a:moveTo>
                    <a:pt x="552196" y="0"/>
                  </a:moveTo>
                  <a:cubicBezTo>
                    <a:pt x="453517" y="0"/>
                    <a:pt x="354965" y="24130"/>
                    <a:pt x="264541" y="77851"/>
                  </a:cubicBezTo>
                  <a:cubicBezTo>
                    <a:pt x="151130" y="145161"/>
                    <a:pt x="72771" y="252222"/>
                    <a:pt x="37084" y="378841"/>
                  </a:cubicBezTo>
                  <a:cubicBezTo>
                    <a:pt x="0" y="510540"/>
                    <a:pt x="4445" y="649224"/>
                    <a:pt x="10922" y="784479"/>
                  </a:cubicBezTo>
                  <a:cubicBezTo>
                    <a:pt x="12319" y="814324"/>
                    <a:pt x="37338" y="829945"/>
                    <a:pt x="60706" y="829945"/>
                  </a:cubicBezTo>
                  <a:cubicBezTo>
                    <a:pt x="82169" y="829945"/>
                    <a:pt x="102108" y="816610"/>
                    <a:pt x="100838" y="789051"/>
                  </a:cubicBezTo>
                  <a:cubicBezTo>
                    <a:pt x="94107" y="650494"/>
                    <a:pt x="86995" y="504952"/>
                    <a:pt x="133604" y="371983"/>
                  </a:cubicBezTo>
                  <a:cubicBezTo>
                    <a:pt x="177927" y="245491"/>
                    <a:pt x="278765" y="151892"/>
                    <a:pt x="406654" y="112522"/>
                  </a:cubicBezTo>
                  <a:cubicBezTo>
                    <a:pt x="457073" y="97028"/>
                    <a:pt x="507365" y="89789"/>
                    <a:pt x="556768" y="89789"/>
                  </a:cubicBezTo>
                  <a:cubicBezTo>
                    <a:pt x="747395" y="89789"/>
                    <a:pt x="925195" y="196850"/>
                    <a:pt x="1050544" y="345186"/>
                  </a:cubicBezTo>
                  <a:cubicBezTo>
                    <a:pt x="1143381" y="455041"/>
                    <a:pt x="1207516" y="584073"/>
                    <a:pt x="1255141" y="720090"/>
                  </a:cubicBezTo>
                  <a:lnTo>
                    <a:pt x="1255141" y="720090"/>
                  </a:lnTo>
                  <a:lnTo>
                    <a:pt x="1255141" y="496443"/>
                  </a:lnTo>
                  <a:lnTo>
                    <a:pt x="1255141" y="496443"/>
                  </a:lnTo>
                  <a:cubicBezTo>
                    <a:pt x="1191260" y="371602"/>
                    <a:pt x="1108329" y="258064"/>
                    <a:pt x="997077" y="166497"/>
                  </a:cubicBezTo>
                  <a:cubicBezTo>
                    <a:pt x="871093" y="62865"/>
                    <a:pt x="711454" y="0"/>
                    <a:pt x="552196" y="0"/>
                  </a:cubicBezTo>
                  <a:close/>
                </a:path>
              </a:pathLst>
            </a:custGeom>
            <a:solidFill>
              <a:srgbClr val="009941"/>
            </a:solidFill>
          </p:spPr>
          <p:txBody>
            <a:bodyPr/>
            <a:lstStyle/>
            <a:p>
              <a:endParaRPr lang="fi-FI"/>
            </a:p>
          </p:txBody>
        </p:sp>
        <p:sp>
          <p:nvSpPr>
            <p:cNvPr id="14" name="Freeform 14"/>
            <p:cNvSpPr/>
            <p:nvPr/>
          </p:nvSpPr>
          <p:spPr>
            <a:xfrm>
              <a:off x="833755" y="1937512"/>
              <a:ext cx="215138" cy="183515"/>
            </a:xfrm>
            <a:custGeom>
              <a:avLst/>
              <a:gdLst/>
              <a:ahLst/>
              <a:cxnLst/>
              <a:rect l="l" t="t" r="r" b="b"/>
              <a:pathLst>
                <a:path w="215138" h="183515">
                  <a:moveTo>
                    <a:pt x="180721" y="156591"/>
                  </a:moveTo>
                  <a:cubicBezTo>
                    <a:pt x="154432" y="179578"/>
                    <a:pt x="129159" y="183515"/>
                    <a:pt x="102362" y="175387"/>
                  </a:cubicBezTo>
                  <a:lnTo>
                    <a:pt x="50038" y="155067"/>
                  </a:lnTo>
                  <a:cubicBezTo>
                    <a:pt x="19558" y="141605"/>
                    <a:pt x="0" y="104775"/>
                    <a:pt x="4572" y="71120"/>
                  </a:cubicBezTo>
                  <a:lnTo>
                    <a:pt x="5969" y="66929"/>
                  </a:lnTo>
                  <a:cubicBezTo>
                    <a:pt x="1778" y="41402"/>
                    <a:pt x="16637" y="30226"/>
                    <a:pt x="34798" y="22479"/>
                  </a:cubicBezTo>
                  <a:cubicBezTo>
                    <a:pt x="70612" y="6985"/>
                    <a:pt x="107823" y="0"/>
                    <a:pt x="146812" y="6604"/>
                  </a:cubicBezTo>
                  <a:lnTo>
                    <a:pt x="155194" y="8509"/>
                  </a:lnTo>
                  <a:cubicBezTo>
                    <a:pt x="180213" y="5461"/>
                    <a:pt x="186690" y="20574"/>
                    <a:pt x="196469" y="34798"/>
                  </a:cubicBezTo>
                  <a:cubicBezTo>
                    <a:pt x="215138" y="61595"/>
                    <a:pt x="207518" y="90170"/>
                    <a:pt x="203327" y="117221"/>
                  </a:cubicBezTo>
                  <a:cubicBezTo>
                    <a:pt x="200914" y="132842"/>
                    <a:pt x="186817" y="146685"/>
                    <a:pt x="180848" y="156718"/>
                  </a:cubicBezTo>
                </a:path>
              </a:pathLst>
            </a:custGeom>
            <a:solidFill>
              <a:srgbClr val="F2B90D"/>
            </a:solidFill>
          </p:spPr>
          <p:txBody>
            <a:bodyPr/>
            <a:lstStyle/>
            <a:p>
              <a:endParaRPr lang="fi-FI"/>
            </a:p>
          </p:txBody>
        </p:sp>
        <p:sp>
          <p:nvSpPr>
            <p:cNvPr id="15" name="Freeform 15"/>
            <p:cNvSpPr/>
            <p:nvPr/>
          </p:nvSpPr>
          <p:spPr>
            <a:xfrm>
              <a:off x="554355" y="2074037"/>
              <a:ext cx="179705" cy="174879"/>
            </a:xfrm>
            <a:custGeom>
              <a:avLst/>
              <a:gdLst/>
              <a:ahLst/>
              <a:cxnLst/>
              <a:rect l="l" t="t" r="r" b="b"/>
              <a:pathLst>
                <a:path w="179705" h="174879">
                  <a:moveTo>
                    <a:pt x="110236" y="0"/>
                  </a:moveTo>
                  <a:lnTo>
                    <a:pt x="144780" y="57277"/>
                  </a:lnTo>
                  <a:cubicBezTo>
                    <a:pt x="152019" y="69088"/>
                    <a:pt x="160401" y="80137"/>
                    <a:pt x="166751" y="92456"/>
                  </a:cubicBezTo>
                  <a:cubicBezTo>
                    <a:pt x="179705" y="117221"/>
                    <a:pt x="176276" y="129159"/>
                    <a:pt x="153797" y="145796"/>
                  </a:cubicBezTo>
                  <a:lnTo>
                    <a:pt x="145415" y="151384"/>
                  </a:lnTo>
                  <a:cubicBezTo>
                    <a:pt x="137922" y="162306"/>
                    <a:pt x="132461" y="165735"/>
                    <a:pt x="123444" y="164465"/>
                  </a:cubicBezTo>
                  <a:lnTo>
                    <a:pt x="113919" y="166116"/>
                  </a:lnTo>
                  <a:cubicBezTo>
                    <a:pt x="71247" y="174879"/>
                    <a:pt x="40132" y="163195"/>
                    <a:pt x="15875" y="133477"/>
                  </a:cubicBezTo>
                  <a:cubicBezTo>
                    <a:pt x="0" y="114046"/>
                    <a:pt x="1270" y="79248"/>
                    <a:pt x="17526" y="60198"/>
                  </a:cubicBezTo>
                  <a:cubicBezTo>
                    <a:pt x="31369" y="44069"/>
                    <a:pt x="47117" y="31242"/>
                    <a:pt x="67310" y="23114"/>
                  </a:cubicBezTo>
                  <a:lnTo>
                    <a:pt x="110236" y="0"/>
                  </a:lnTo>
                </a:path>
              </a:pathLst>
            </a:custGeom>
            <a:solidFill>
              <a:srgbClr val="F2B90D"/>
            </a:solidFill>
          </p:spPr>
          <p:txBody>
            <a:bodyPr/>
            <a:lstStyle/>
            <a:p>
              <a:endParaRPr lang="fi-FI"/>
            </a:p>
          </p:txBody>
        </p:sp>
        <p:sp>
          <p:nvSpPr>
            <p:cNvPr id="16" name="Freeform 16"/>
            <p:cNvSpPr/>
            <p:nvPr/>
          </p:nvSpPr>
          <p:spPr>
            <a:xfrm>
              <a:off x="263906" y="1921002"/>
              <a:ext cx="186563" cy="196977"/>
            </a:xfrm>
            <a:custGeom>
              <a:avLst/>
              <a:gdLst/>
              <a:ahLst/>
              <a:cxnLst/>
              <a:rect l="l" t="t" r="r" b="b"/>
              <a:pathLst>
                <a:path w="186563" h="196977">
                  <a:moveTo>
                    <a:pt x="149733" y="0"/>
                  </a:moveTo>
                  <a:lnTo>
                    <a:pt x="157734" y="9779"/>
                  </a:lnTo>
                  <a:cubicBezTo>
                    <a:pt x="185039" y="19177"/>
                    <a:pt x="185674" y="40386"/>
                    <a:pt x="186055" y="56896"/>
                  </a:cubicBezTo>
                  <a:cubicBezTo>
                    <a:pt x="186563" y="80264"/>
                    <a:pt x="180721" y="104140"/>
                    <a:pt x="175514" y="127381"/>
                  </a:cubicBezTo>
                  <a:cubicBezTo>
                    <a:pt x="173736" y="135509"/>
                    <a:pt x="167132" y="143129"/>
                    <a:pt x="161290" y="149860"/>
                  </a:cubicBezTo>
                  <a:lnTo>
                    <a:pt x="131826" y="179451"/>
                  </a:lnTo>
                  <a:cubicBezTo>
                    <a:pt x="120396" y="190627"/>
                    <a:pt x="107061" y="196977"/>
                    <a:pt x="90678" y="195834"/>
                  </a:cubicBezTo>
                  <a:cubicBezTo>
                    <a:pt x="75565" y="194818"/>
                    <a:pt x="59436" y="196977"/>
                    <a:pt x="45466" y="192659"/>
                  </a:cubicBezTo>
                  <a:cubicBezTo>
                    <a:pt x="9017" y="181229"/>
                    <a:pt x="0" y="152908"/>
                    <a:pt x="2159" y="116840"/>
                  </a:cubicBezTo>
                  <a:lnTo>
                    <a:pt x="12954" y="76962"/>
                  </a:lnTo>
                  <a:cubicBezTo>
                    <a:pt x="22098" y="47244"/>
                    <a:pt x="44323" y="33147"/>
                    <a:pt x="72009" y="21336"/>
                  </a:cubicBezTo>
                  <a:cubicBezTo>
                    <a:pt x="97409" y="10541"/>
                    <a:pt x="124714" y="10541"/>
                    <a:pt x="149606" y="0"/>
                  </a:cubicBezTo>
                </a:path>
              </a:pathLst>
            </a:custGeom>
            <a:solidFill>
              <a:srgbClr val="F2B90D"/>
            </a:solidFill>
          </p:spPr>
          <p:txBody>
            <a:bodyPr/>
            <a:lstStyle/>
            <a:p>
              <a:endParaRPr lang="fi-FI"/>
            </a:p>
          </p:txBody>
        </p:sp>
      </p:grpSp>
      <p:grpSp>
        <p:nvGrpSpPr>
          <p:cNvPr id="17" name="Group 17"/>
          <p:cNvGrpSpPr>
            <a:grpSpLocks noChangeAspect="1"/>
          </p:cNvGrpSpPr>
          <p:nvPr/>
        </p:nvGrpSpPr>
        <p:grpSpPr>
          <a:xfrm rot="-10800000">
            <a:off x="0" y="7891867"/>
            <a:ext cx="1404796" cy="2395133"/>
            <a:chOff x="0" y="0"/>
            <a:chExt cx="2022767" cy="3448761"/>
          </a:xfrm>
        </p:grpSpPr>
        <p:sp>
          <p:nvSpPr>
            <p:cNvPr id="18" name="Freeform 18"/>
            <p:cNvSpPr/>
            <p:nvPr/>
          </p:nvSpPr>
          <p:spPr>
            <a:xfrm>
              <a:off x="1087501" y="404368"/>
              <a:ext cx="871728" cy="2504821"/>
            </a:xfrm>
            <a:custGeom>
              <a:avLst/>
              <a:gdLst/>
              <a:ahLst/>
              <a:cxnLst/>
              <a:rect l="l" t="t" r="r" b="b"/>
              <a:pathLst>
                <a:path w="871728" h="2504821">
                  <a:moveTo>
                    <a:pt x="871728" y="0"/>
                  </a:moveTo>
                  <a:cubicBezTo>
                    <a:pt x="475488" y="94615"/>
                    <a:pt x="189865" y="389509"/>
                    <a:pt x="97409" y="828421"/>
                  </a:cubicBezTo>
                  <a:cubicBezTo>
                    <a:pt x="0" y="1291209"/>
                    <a:pt x="110871" y="1885442"/>
                    <a:pt x="407797" y="2433193"/>
                  </a:cubicBezTo>
                  <a:cubicBezTo>
                    <a:pt x="434721" y="2482850"/>
                    <a:pt x="475107" y="2504821"/>
                    <a:pt x="507746" y="2504821"/>
                  </a:cubicBezTo>
                  <a:cubicBezTo>
                    <a:pt x="552069" y="2504821"/>
                    <a:pt x="582168" y="2464435"/>
                    <a:pt x="545846" y="2397379"/>
                  </a:cubicBezTo>
                  <a:cubicBezTo>
                    <a:pt x="393192" y="2115947"/>
                    <a:pt x="292227" y="1821561"/>
                    <a:pt x="251841" y="1541653"/>
                  </a:cubicBezTo>
                  <a:cubicBezTo>
                    <a:pt x="179705" y="1040511"/>
                    <a:pt x="292227" y="602869"/>
                    <a:pt x="589407" y="363474"/>
                  </a:cubicBezTo>
                  <a:cubicBezTo>
                    <a:pt x="672719" y="296291"/>
                    <a:pt x="767715" y="244856"/>
                    <a:pt x="871601" y="209423"/>
                  </a:cubicBezTo>
                  <a:lnTo>
                    <a:pt x="871601" y="209423"/>
                  </a:lnTo>
                  <a:lnTo>
                    <a:pt x="871601" y="0"/>
                  </a:lnTo>
                  <a:close/>
                </a:path>
              </a:pathLst>
            </a:custGeom>
            <a:solidFill>
              <a:srgbClr val="009941"/>
            </a:solidFill>
          </p:spPr>
          <p:txBody>
            <a:bodyPr/>
            <a:lstStyle/>
            <a:p>
              <a:endParaRPr lang="fi-FI"/>
            </a:p>
          </p:txBody>
        </p:sp>
        <p:sp>
          <p:nvSpPr>
            <p:cNvPr id="19" name="Freeform 19"/>
            <p:cNvSpPr/>
            <p:nvPr/>
          </p:nvSpPr>
          <p:spPr>
            <a:xfrm>
              <a:off x="680974" y="63754"/>
              <a:ext cx="288925" cy="334010"/>
            </a:xfrm>
            <a:custGeom>
              <a:avLst/>
              <a:gdLst/>
              <a:ahLst/>
              <a:cxnLst/>
              <a:rect l="l" t="t" r="r" b="b"/>
              <a:pathLst>
                <a:path w="288925" h="334010">
                  <a:moveTo>
                    <a:pt x="147447" y="762"/>
                  </a:moveTo>
                  <a:lnTo>
                    <a:pt x="154559" y="2413"/>
                  </a:lnTo>
                  <a:cubicBezTo>
                    <a:pt x="181229" y="9398"/>
                    <a:pt x="199644" y="22733"/>
                    <a:pt x="214630" y="41148"/>
                  </a:cubicBezTo>
                  <a:cubicBezTo>
                    <a:pt x="228346" y="58039"/>
                    <a:pt x="237744" y="77470"/>
                    <a:pt x="245999" y="97409"/>
                  </a:cubicBezTo>
                  <a:cubicBezTo>
                    <a:pt x="260350" y="131953"/>
                    <a:pt x="269367" y="168021"/>
                    <a:pt x="274828" y="204851"/>
                  </a:cubicBezTo>
                  <a:lnTo>
                    <a:pt x="287782" y="308356"/>
                  </a:lnTo>
                  <a:cubicBezTo>
                    <a:pt x="288925" y="317754"/>
                    <a:pt x="284861" y="324866"/>
                    <a:pt x="276733" y="329565"/>
                  </a:cubicBezTo>
                  <a:cubicBezTo>
                    <a:pt x="269113" y="334010"/>
                    <a:pt x="209423" y="319659"/>
                    <a:pt x="193675" y="307086"/>
                  </a:cubicBezTo>
                  <a:lnTo>
                    <a:pt x="159385" y="276987"/>
                  </a:lnTo>
                  <a:cubicBezTo>
                    <a:pt x="133604" y="251968"/>
                    <a:pt x="112522" y="223266"/>
                    <a:pt x="92964" y="193294"/>
                  </a:cubicBezTo>
                  <a:lnTo>
                    <a:pt x="48514" y="126492"/>
                  </a:lnTo>
                  <a:cubicBezTo>
                    <a:pt x="37338" y="110363"/>
                    <a:pt x="24638" y="95377"/>
                    <a:pt x="9398" y="82804"/>
                  </a:cubicBezTo>
                  <a:cubicBezTo>
                    <a:pt x="0" y="75057"/>
                    <a:pt x="1778" y="56769"/>
                    <a:pt x="11684" y="50419"/>
                  </a:cubicBezTo>
                  <a:lnTo>
                    <a:pt x="61595" y="19431"/>
                  </a:lnTo>
                  <a:cubicBezTo>
                    <a:pt x="79883" y="10033"/>
                    <a:pt x="99060" y="3175"/>
                    <a:pt x="119634" y="889"/>
                  </a:cubicBezTo>
                  <a:lnTo>
                    <a:pt x="126873" y="127"/>
                  </a:lnTo>
                  <a:cubicBezTo>
                    <a:pt x="136144" y="0"/>
                    <a:pt x="141732" y="381"/>
                    <a:pt x="147447" y="762"/>
                  </a:cubicBezTo>
                </a:path>
              </a:pathLst>
            </a:custGeom>
            <a:solidFill>
              <a:srgbClr val="009941"/>
            </a:solidFill>
          </p:spPr>
          <p:txBody>
            <a:bodyPr/>
            <a:lstStyle/>
            <a:p>
              <a:endParaRPr lang="fi-FI"/>
            </a:p>
          </p:txBody>
        </p:sp>
        <p:sp>
          <p:nvSpPr>
            <p:cNvPr id="20" name="Freeform 20"/>
            <p:cNvSpPr/>
            <p:nvPr/>
          </p:nvSpPr>
          <p:spPr>
            <a:xfrm>
              <a:off x="841883" y="630555"/>
              <a:ext cx="184785" cy="484759"/>
            </a:xfrm>
            <a:custGeom>
              <a:avLst/>
              <a:gdLst/>
              <a:ahLst/>
              <a:cxnLst/>
              <a:rect l="l" t="t" r="r" b="b"/>
              <a:pathLst>
                <a:path w="184785" h="484759">
                  <a:moveTo>
                    <a:pt x="184785" y="362585"/>
                  </a:moveTo>
                  <a:cubicBezTo>
                    <a:pt x="182499" y="398653"/>
                    <a:pt x="176911" y="426593"/>
                    <a:pt x="162052" y="452120"/>
                  </a:cubicBezTo>
                  <a:lnTo>
                    <a:pt x="146939" y="473202"/>
                  </a:lnTo>
                  <a:cubicBezTo>
                    <a:pt x="137287" y="484759"/>
                    <a:pt x="124079" y="484759"/>
                    <a:pt x="110871" y="481711"/>
                  </a:cubicBezTo>
                  <a:lnTo>
                    <a:pt x="99949" y="474345"/>
                  </a:lnTo>
                  <a:cubicBezTo>
                    <a:pt x="93472" y="453771"/>
                    <a:pt x="89789" y="439928"/>
                    <a:pt x="84582" y="426466"/>
                  </a:cubicBezTo>
                  <a:lnTo>
                    <a:pt x="44958" y="325755"/>
                  </a:lnTo>
                  <a:cubicBezTo>
                    <a:pt x="31496" y="291592"/>
                    <a:pt x="18796" y="257048"/>
                    <a:pt x="11049" y="220980"/>
                  </a:cubicBezTo>
                  <a:cubicBezTo>
                    <a:pt x="3175" y="184785"/>
                    <a:pt x="0" y="148336"/>
                    <a:pt x="4064" y="111379"/>
                  </a:cubicBezTo>
                  <a:cubicBezTo>
                    <a:pt x="7747" y="77851"/>
                    <a:pt x="17399" y="46228"/>
                    <a:pt x="34671" y="17145"/>
                  </a:cubicBezTo>
                  <a:cubicBezTo>
                    <a:pt x="43688" y="2032"/>
                    <a:pt x="57658" y="0"/>
                    <a:pt x="70358" y="12192"/>
                  </a:cubicBezTo>
                  <a:cubicBezTo>
                    <a:pt x="93853" y="34671"/>
                    <a:pt x="112268" y="60960"/>
                    <a:pt x="126873" y="90043"/>
                  </a:cubicBezTo>
                  <a:cubicBezTo>
                    <a:pt x="144653" y="125222"/>
                    <a:pt x="156337" y="162560"/>
                    <a:pt x="164592" y="200914"/>
                  </a:cubicBezTo>
                  <a:lnTo>
                    <a:pt x="183007" y="320167"/>
                  </a:lnTo>
                  <a:cubicBezTo>
                    <a:pt x="184531" y="336550"/>
                    <a:pt x="184277" y="353187"/>
                    <a:pt x="184658" y="362712"/>
                  </a:cubicBezTo>
                </a:path>
              </a:pathLst>
            </a:custGeom>
            <a:solidFill>
              <a:srgbClr val="009941"/>
            </a:solidFill>
          </p:spPr>
          <p:txBody>
            <a:bodyPr/>
            <a:lstStyle/>
            <a:p>
              <a:endParaRPr lang="fi-FI"/>
            </a:p>
          </p:txBody>
        </p:sp>
        <p:sp>
          <p:nvSpPr>
            <p:cNvPr id="21" name="Freeform 21"/>
            <p:cNvSpPr/>
            <p:nvPr/>
          </p:nvSpPr>
          <p:spPr>
            <a:xfrm>
              <a:off x="449326" y="507111"/>
              <a:ext cx="267208" cy="330327"/>
            </a:xfrm>
            <a:custGeom>
              <a:avLst/>
              <a:gdLst/>
              <a:ahLst/>
              <a:cxnLst/>
              <a:rect l="l" t="t" r="r" b="b"/>
              <a:pathLst>
                <a:path w="267208" h="330327">
                  <a:moveTo>
                    <a:pt x="267208" y="301117"/>
                  </a:moveTo>
                  <a:lnTo>
                    <a:pt x="265811" y="310134"/>
                  </a:lnTo>
                  <a:cubicBezTo>
                    <a:pt x="261620" y="324993"/>
                    <a:pt x="252349" y="330327"/>
                    <a:pt x="241808" y="327406"/>
                  </a:cubicBezTo>
                  <a:cubicBezTo>
                    <a:pt x="234315" y="325374"/>
                    <a:pt x="128270" y="245237"/>
                    <a:pt x="84074" y="212471"/>
                  </a:cubicBezTo>
                  <a:lnTo>
                    <a:pt x="39878" y="179070"/>
                  </a:lnTo>
                  <a:cubicBezTo>
                    <a:pt x="30226" y="171577"/>
                    <a:pt x="21463" y="163068"/>
                    <a:pt x="13970" y="153289"/>
                  </a:cubicBezTo>
                  <a:cubicBezTo>
                    <a:pt x="6223" y="143002"/>
                    <a:pt x="762" y="131953"/>
                    <a:pt x="0" y="118745"/>
                  </a:cubicBezTo>
                  <a:lnTo>
                    <a:pt x="6985" y="89281"/>
                  </a:lnTo>
                  <a:cubicBezTo>
                    <a:pt x="12192" y="79121"/>
                    <a:pt x="19050" y="70104"/>
                    <a:pt x="26924" y="61976"/>
                  </a:cubicBezTo>
                  <a:lnTo>
                    <a:pt x="87757" y="10668"/>
                  </a:lnTo>
                  <a:cubicBezTo>
                    <a:pt x="94996" y="5461"/>
                    <a:pt x="102997" y="1524"/>
                    <a:pt x="112014" y="0"/>
                  </a:cubicBezTo>
                  <a:lnTo>
                    <a:pt x="128524" y="1143"/>
                  </a:lnTo>
                  <a:cubicBezTo>
                    <a:pt x="137922" y="12319"/>
                    <a:pt x="141097" y="17399"/>
                    <a:pt x="143637" y="22733"/>
                  </a:cubicBezTo>
                  <a:lnTo>
                    <a:pt x="249936" y="242443"/>
                  </a:lnTo>
                  <a:cubicBezTo>
                    <a:pt x="255143" y="253238"/>
                    <a:pt x="259588" y="264287"/>
                    <a:pt x="263652" y="275590"/>
                  </a:cubicBezTo>
                  <a:lnTo>
                    <a:pt x="267208" y="301371"/>
                  </a:lnTo>
                </a:path>
              </a:pathLst>
            </a:custGeom>
            <a:solidFill>
              <a:srgbClr val="009941"/>
            </a:solidFill>
          </p:spPr>
          <p:txBody>
            <a:bodyPr/>
            <a:lstStyle/>
            <a:p>
              <a:endParaRPr lang="fi-FI"/>
            </a:p>
          </p:txBody>
        </p:sp>
        <p:sp>
          <p:nvSpPr>
            <p:cNvPr id="22" name="Freeform 22"/>
            <p:cNvSpPr/>
            <p:nvPr/>
          </p:nvSpPr>
          <p:spPr>
            <a:xfrm>
              <a:off x="85217" y="1326769"/>
              <a:ext cx="1874266" cy="1978406"/>
            </a:xfrm>
            <a:custGeom>
              <a:avLst/>
              <a:gdLst/>
              <a:ahLst/>
              <a:cxnLst/>
              <a:rect l="l" t="t" r="r" b="b"/>
              <a:pathLst>
                <a:path w="1874266" h="1978406">
                  <a:moveTo>
                    <a:pt x="1278509" y="127"/>
                  </a:moveTo>
                  <a:cubicBezTo>
                    <a:pt x="1243330" y="127"/>
                    <a:pt x="1206881" y="5207"/>
                    <a:pt x="1169797" y="16002"/>
                  </a:cubicBezTo>
                  <a:cubicBezTo>
                    <a:pt x="1100074" y="36322"/>
                    <a:pt x="1038479" y="71628"/>
                    <a:pt x="984758" y="120650"/>
                  </a:cubicBezTo>
                  <a:lnTo>
                    <a:pt x="919099" y="182880"/>
                  </a:lnTo>
                  <a:cubicBezTo>
                    <a:pt x="868553" y="173482"/>
                    <a:pt x="821944" y="162306"/>
                    <a:pt x="774700" y="156718"/>
                  </a:cubicBezTo>
                  <a:cubicBezTo>
                    <a:pt x="766064" y="155702"/>
                    <a:pt x="757555" y="155194"/>
                    <a:pt x="749046" y="155194"/>
                  </a:cubicBezTo>
                  <a:cubicBezTo>
                    <a:pt x="707517" y="155194"/>
                    <a:pt x="667258" y="166751"/>
                    <a:pt x="628269" y="184785"/>
                  </a:cubicBezTo>
                  <a:cubicBezTo>
                    <a:pt x="583184" y="205740"/>
                    <a:pt x="552831" y="243586"/>
                    <a:pt x="519303" y="276860"/>
                  </a:cubicBezTo>
                  <a:lnTo>
                    <a:pt x="444119" y="240157"/>
                  </a:lnTo>
                  <a:cubicBezTo>
                    <a:pt x="416179" y="229235"/>
                    <a:pt x="388366" y="223774"/>
                    <a:pt x="360807" y="223774"/>
                  </a:cubicBezTo>
                  <a:cubicBezTo>
                    <a:pt x="325374" y="223774"/>
                    <a:pt x="290322" y="232791"/>
                    <a:pt x="255905" y="250698"/>
                  </a:cubicBezTo>
                  <a:cubicBezTo>
                    <a:pt x="171323" y="294640"/>
                    <a:pt x="136017" y="378714"/>
                    <a:pt x="165227" y="468503"/>
                  </a:cubicBezTo>
                  <a:cubicBezTo>
                    <a:pt x="172212" y="490220"/>
                    <a:pt x="182499" y="511175"/>
                    <a:pt x="194056" y="530733"/>
                  </a:cubicBezTo>
                  <a:lnTo>
                    <a:pt x="279273" y="669163"/>
                  </a:lnTo>
                  <a:cubicBezTo>
                    <a:pt x="285369" y="679069"/>
                    <a:pt x="289814" y="689991"/>
                    <a:pt x="295148" y="700786"/>
                  </a:cubicBezTo>
                  <a:lnTo>
                    <a:pt x="267462" y="722503"/>
                  </a:lnTo>
                  <a:cubicBezTo>
                    <a:pt x="200533" y="772033"/>
                    <a:pt x="145415" y="831723"/>
                    <a:pt x="104521" y="904748"/>
                  </a:cubicBezTo>
                  <a:cubicBezTo>
                    <a:pt x="22479" y="1051433"/>
                    <a:pt x="0" y="1205484"/>
                    <a:pt x="45339" y="1366647"/>
                  </a:cubicBezTo>
                  <a:cubicBezTo>
                    <a:pt x="54864" y="1400429"/>
                    <a:pt x="69596" y="1433957"/>
                    <a:pt x="88265" y="1463421"/>
                  </a:cubicBezTo>
                  <a:cubicBezTo>
                    <a:pt x="126873" y="1524254"/>
                    <a:pt x="177673" y="1556131"/>
                    <a:pt x="234188" y="1556131"/>
                  </a:cubicBezTo>
                  <a:cubicBezTo>
                    <a:pt x="254381" y="1556131"/>
                    <a:pt x="275209" y="1552067"/>
                    <a:pt x="296545" y="1543812"/>
                  </a:cubicBezTo>
                  <a:cubicBezTo>
                    <a:pt x="303911" y="1541018"/>
                    <a:pt x="312039" y="1540383"/>
                    <a:pt x="322580" y="1538224"/>
                  </a:cubicBezTo>
                  <a:lnTo>
                    <a:pt x="341376" y="1606042"/>
                  </a:lnTo>
                  <a:cubicBezTo>
                    <a:pt x="388874" y="1755013"/>
                    <a:pt x="514985" y="1844802"/>
                    <a:pt x="658749" y="1844802"/>
                  </a:cubicBezTo>
                  <a:cubicBezTo>
                    <a:pt x="696849" y="1844802"/>
                    <a:pt x="736346" y="1838452"/>
                    <a:pt x="775843" y="1825244"/>
                  </a:cubicBezTo>
                  <a:cubicBezTo>
                    <a:pt x="822071" y="1809750"/>
                    <a:pt x="864235" y="1786763"/>
                    <a:pt x="902081" y="1755521"/>
                  </a:cubicBezTo>
                  <a:lnTo>
                    <a:pt x="935355" y="1733423"/>
                  </a:lnTo>
                  <a:lnTo>
                    <a:pt x="963041" y="1777619"/>
                  </a:lnTo>
                  <a:cubicBezTo>
                    <a:pt x="1006729" y="1839341"/>
                    <a:pt x="1056386" y="1893443"/>
                    <a:pt x="1123950" y="1931797"/>
                  </a:cubicBezTo>
                  <a:cubicBezTo>
                    <a:pt x="1180465" y="1963928"/>
                    <a:pt x="1240028" y="1978406"/>
                    <a:pt x="1298067" y="1978406"/>
                  </a:cubicBezTo>
                  <a:cubicBezTo>
                    <a:pt x="1439799" y="1978406"/>
                    <a:pt x="1572514" y="1892173"/>
                    <a:pt x="1631188" y="1767586"/>
                  </a:cubicBezTo>
                  <a:lnTo>
                    <a:pt x="1658239" y="1708277"/>
                  </a:lnTo>
                  <a:cubicBezTo>
                    <a:pt x="1686560" y="1694942"/>
                    <a:pt x="1711960" y="1684528"/>
                    <a:pt x="1735709" y="1671193"/>
                  </a:cubicBezTo>
                  <a:lnTo>
                    <a:pt x="1804289" y="1626362"/>
                  </a:lnTo>
                  <a:cubicBezTo>
                    <a:pt x="1829181" y="1607820"/>
                    <a:pt x="1852549" y="1587881"/>
                    <a:pt x="1874266" y="1566799"/>
                  </a:cubicBezTo>
                  <a:lnTo>
                    <a:pt x="1874266" y="1566799"/>
                  </a:lnTo>
                  <a:lnTo>
                    <a:pt x="1874266" y="244348"/>
                  </a:lnTo>
                  <a:lnTo>
                    <a:pt x="1874266" y="244348"/>
                  </a:lnTo>
                  <a:cubicBezTo>
                    <a:pt x="1826768" y="217043"/>
                    <a:pt x="1772539" y="201930"/>
                    <a:pt x="1716913" y="201930"/>
                  </a:cubicBezTo>
                  <a:cubicBezTo>
                    <a:pt x="1700657" y="201930"/>
                    <a:pt x="1684401" y="203200"/>
                    <a:pt x="1668145" y="205867"/>
                  </a:cubicBezTo>
                  <a:cubicBezTo>
                    <a:pt x="1651762" y="208534"/>
                    <a:pt x="1635379" y="211836"/>
                    <a:pt x="1616456" y="215392"/>
                  </a:cubicBezTo>
                  <a:lnTo>
                    <a:pt x="1593977" y="178435"/>
                  </a:lnTo>
                  <a:cubicBezTo>
                    <a:pt x="1529842" y="73533"/>
                    <a:pt x="1413383" y="0"/>
                    <a:pt x="1278763" y="0"/>
                  </a:cubicBezTo>
                  <a:close/>
                </a:path>
              </a:pathLst>
            </a:custGeom>
            <a:solidFill>
              <a:srgbClr val="F2B90D"/>
            </a:solidFill>
          </p:spPr>
          <p:txBody>
            <a:bodyPr/>
            <a:lstStyle/>
            <a:p>
              <a:endParaRPr lang="fi-FI"/>
            </a:p>
          </p:txBody>
        </p:sp>
        <p:sp>
          <p:nvSpPr>
            <p:cNvPr id="23" name="Freeform 23"/>
            <p:cNvSpPr/>
            <p:nvPr/>
          </p:nvSpPr>
          <p:spPr>
            <a:xfrm>
              <a:off x="63500" y="1305941"/>
              <a:ext cx="1896237" cy="2020443"/>
            </a:xfrm>
            <a:custGeom>
              <a:avLst/>
              <a:gdLst/>
              <a:ahLst/>
              <a:cxnLst/>
              <a:rect l="l" t="t" r="r" b="b"/>
              <a:pathLst>
                <a:path w="1896237" h="2020443">
                  <a:moveTo>
                    <a:pt x="934212" y="180975"/>
                  </a:moveTo>
                  <a:lnTo>
                    <a:pt x="934212" y="180975"/>
                  </a:lnTo>
                  <a:lnTo>
                    <a:pt x="934212" y="180975"/>
                  </a:lnTo>
                  <a:cubicBezTo>
                    <a:pt x="934212" y="180975"/>
                    <a:pt x="934212" y="180975"/>
                    <a:pt x="934212" y="180975"/>
                  </a:cubicBezTo>
                  <a:close/>
                  <a:moveTo>
                    <a:pt x="1300226" y="0"/>
                  </a:moveTo>
                  <a:cubicBezTo>
                    <a:pt x="1263142" y="0"/>
                    <a:pt x="1224661" y="5334"/>
                    <a:pt x="1185545" y="16637"/>
                  </a:cubicBezTo>
                  <a:cubicBezTo>
                    <a:pt x="1112647" y="37846"/>
                    <a:pt x="1048258" y="74803"/>
                    <a:pt x="992251" y="125857"/>
                  </a:cubicBezTo>
                  <a:lnTo>
                    <a:pt x="992251" y="125857"/>
                  </a:lnTo>
                  <a:cubicBezTo>
                    <a:pt x="983361" y="133985"/>
                    <a:pt x="974598" y="142240"/>
                    <a:pt x="966089" y="150241"/>
                  </a:cubicBezTo>
                  <a:lnTo>
                    <a:pt x="945007" y="170434"/>
                  </a:lnTo>
                  <a:cubicBezTo>
                    <a:pt x="941324" y="173990"/>
                    <a:pt x="937641" y="177419"/>
                    <a:pt x="934085" y="180848"/>
                  </a:cubicBezTo>
                  <a:lnTo>
                    <a:pt x="898779" y="173863"/>
                  </a:lnTo>
                  <a:cubicBezTo>
                    <a:pt x="865505" y="167132"/>
                    <a:pt x="832358" y="160401"/>
                    <a:pt x="798703" y="156464"/>
                  </a:cubicBezTo>
                  <a:cubicBezTo>
                    <a:pt x="789305" y="155321"/>
                    <a:pt x="779907" y="154813"/>
                    <a:pt x="770636" y="154813"/>
                  </a:cubicBezTo>
                  <a:cubicBezTo>
                    <a:pt x="725170" y="154813"/>
                    <a:pt x="681863" y="167386"/>
                    <a:pt x="640969" y="186436"/>
                  </a:cubicBezTo>
                  <a:lnTo>
                    <a:pt x="640969" y="186436"/>
                  </a:lnTo>
                  <a:cubicBezTo>
                    <a:pt x="610235" y="200787"/>
                    <a:pt x="586105" y="221869"/>
                    <a:pt x="564896" y="242951"/>
                  </a:cubicBezTo>
                  <a:lnTo>
                    <a:pt x="545084" y="263271"/>
                  </a:lnTo>
                  <a:cubicBezTo>
                    <a:pt x="542290" y="266192"/>
                    <a:pt x="539496" y="269113"/>
                    <a:pt x="536702" y="272034"/>
                  </a:cubicBezTo>
                  <a:cubicBezTo>
                    <a:pt x="533019" y="270129"/>
                    <a:pt x="529336" y="268224"/>
                    <a:pt x="525653" y="266319"/>
                  </a:cubicBezTo>
                  <a:lnTo>
                    <a:pt x="473456" y="241554"/>
                  </a:lnTo>
                  <a:lnTo>
                    <a:pt x="473456" y="241554"/>
                  </a:lnTo>
                  <a:cubicBezTo>
                    <a:pt x="443103" y="229616"/>
                    <a:pt x="412623" y="223647"/>
                    <a:pt x="382524" y="223647"/>
                  </a:cubicBezTo>
                  <a:cubicBezTo>
                    <a:pt x="343662" y="223647"/>
                    <a:pt x="305308" y="233426"/>
                    <a:pt x="267970" y="252857"/>
                  </a:cubicBezTo>
                  <a:cubicBezTo>
                    <a:pt x="174498" y="301371"/>
                    <a:pt x="134620" y="395986"/>
                    <a:pt x="167005" y="495681"/>
                  </a:cubicBezTo>
                  <a:cubicBezTo>
                    <a:pt x="174625" y="519176"/>
                    <a:pt x="185547" y="541655"/>
                    <a:pt x="197739" y="562102"/>
                  </a:cubicBezTo>
                  <a:cubicBezTo>
                    <a:pt x="204470" y="573532"/>
                    <a:pt x="211328" y="584708"/>
                    <a:pt x="218186" y="596011"/>
                  </a:cubicBezTo>
                  <a:lnTo>
                    <a:pt x="250825" y="648589"/>
                  </a:lnTo>
                  <a:cubicBezTo>
                    <a:pt x="261747" y="665988"/>
                    <a:pt x="272542" y="683387"/>
                    <a:pt x="283210" y="700786"/>
                  </a:cubicBezTo>
                  <a:lnTo>
                    <a:pt x="301117" y="689864"/>
                  </a:lnTo>
                  <a:lnTo>
                    <a:pt x="284988" y="703707"/>
                  </a:lnTo>
                  <a:lnTo>
                    <a:pt x="288417" y="710438"/>
                  </a:lnTo>
                  <a:lnTo>
                    <a:pt x="289941" y="713486"/>
                  </a:lnTo>
                  <a:lnTo>
                    <a:pt x="290830" y="715391"/>
                  </a:lnTo>
                  <a:lnTo>
                    <a:pt x="287147" y="718312"/>
                  </a:lnTo>
                  <a:lnTo>
                    <a:pt x="276733" y="726313"/>
                  </a:lnTo>
                  <a:lnTo>
                    <a:pt x="276733" y="726313"/>
                  </a:lnTo>
                  <a:cubicBezTo>
                    <a:pt x="207645" y="777367"/>
                    <a:pt x="150368" y="839216"/>
                    <a:pt x="107950" y="915162"/>
                  </a:cubicBezTo>
                  <a:lnTo>
                    <a:pt x="107950" y="915162"/>
                  </a:lnTo>
                  <a:cubicBezTo>
                    <a:pt x="23495" y="1066419"/>
                    <a:pt x="0" y="1226058"/>
                    <a:pt x="46990" y="1393063"/>
                  </a:cubicBezTo>
                  <a:cubicBezTo>
                    <a:pt x="57023" y="1428750"/>
                    <a:pt x="72517" y="1464056"/>
                    <a:pt x="92329" y="1495425"/>
                  </a:cubicBezTo>
                  <a:cubicBezTo>
                    <a:pt x="134239" y="1561592"/>
                    <a:pt x="191516" y="1598041"/>
                    <a:pt x="255778" y="1598041"/>
                  </a:cubicBezTo>
                  <a:cubicBezTo>
                    <a:pt x="278384" y="1598041"/>
                    <a:pt x="301752" y="1593596"/>
                    <a:pt x="325755" y="1584325"/>
                  </a:cubicBezTo>
                  <a:lnTo>
                    <a:pt x="327025" y="1583817"/>
                  </a:lnTo>
                  <a:lnTo>
                    <a:pt x="329057" y="1583309"/>
                  </a:lnTo>
                  <a:lnTo>
                    <a:pt x="330073" y="1587373"/>
                  </a:lnTo>
                  <a:cubicBezTo>
                    <a:pt x="334137" y="1602867"/>
                    <a:pt x="338201" y="1618234"/>
                    <a:pt x="343027" y="1633347"/>
                  </a:cubicBezTo>
                  <a:lnTo>
                    <a:pt x="362966" y="1626997"/>
                  </a:lnTo>
                  <a:lnTo>
                    <a:pt x="343535" y="1635125"/>
                  </a:lnTo>
                  <a:lnTo>
                    <a:pt x="344678" y="1638681"/>
                  </a:lnTo>
                  <a:cubicBezTo>
                    <a:pt x="396367" y="1793494"/>
                    <a:pt x="529336" y="1886712"/>
                    <a:pt x="680212" y="1886712"/>
                  </a:cubicBezTo>
                  <a:cubicBezTo>
                    <a:pt x="720598" y="1886712"/>
                    <a:pt x="762254" y="1880108"/>
                    <a:pt x="803910" y="1866138"/>
                  </a:cubicBezTo>
                  <a:cubicBezTo>
                    <a:pt x="852551" y="1849882"/>
                    <a:pt x="897001" y="1825625"/>
                    <a:pt x="936879" y="1792732"/>
                  </a:cubicBezTo>
                  <a:lnTo>
                    <a:pt x="923544" y="1776603"/>
                  </a:lnTo>
                  <a:lnTo>
                    <a:pt x="939546" y="1790573"/>
                  </a:lnTo>
                  <a:lnTo>
                    <a:pt x="946023" y="1786128"/>
                  </a:lnTo>
                  <a:lnTo>
                    <a:pt x="948944" y="1784223"/>
                  </a:lnTo>
                  <a:lnTo>
                    <a:pt x="950087" y="1783461"/>
                  </a:lnTo>
                  <a:lnTo>
                    <a:pt x="967486" y="1810766"/>
                  </a:lnTo>
                  <a:lnTo>
                    <a:pt x="967486" y="1810766"/>
                  </a:lnTo>
                  <a:cubicBezTo>
                    <a:pt x="1012190" y="1873885"/>
                    <a:pt x="1064006" y="1930654"/>
                    <a:pt x="1135126" y="1971040"/>
                  </a:cubicBezTo>
                  <a:lnTo>
                    <a:pt x="1161796" y="1984883"/>
                  </a:lnTo>
                  <a:cubicBezTo>
                    <a:pt x="1213612" y="2009267"/>
                    <a:pt x="1267206" y="2020443"/>
                    <a:pt x="1319530" y="2020443"/>
                  </a:cubicBezTo>
                  <a:cubicBezTo>
                    <a:pt x="1469644" y="2020443"/>
                    <a:pt x="1609725" y="1929003"/>
                    <a:pt x="1671574" y="1797558"/>
                  </a:cubicBezTo>
                  <a:lnTo>
                    <a:pt x="1671574" y="1797558"/>
                  </a:lnTo>
                  <a:cubicBezTo>
                    <a:pt x="1675384" y="1789557"/>
                    <a:pt x="1679067" y="1781556"/>
                    <a:pt x="1682496" y="1773809"/>
                  </a:cubicBezTo>
                  <a:lnTo>
                    <a:pt x="1691259" y="1754505"/>
                  </a:lnTo>
                  <a:cubicBezTo>
                    <a:pt x="1692656" y="1751330"/>
                    <a:pt x="1694180" y="1748155"/>
                    <a:pt x="1695450" y="1745107"/>
                  </a:cubicBezTo>
                  <a:lnTo>
                    <a:pt x="1695450" y="1745107"/>
                  </a:lnTo>
                  <a:lnTo>
                    <a:pt x="1713992" y="1736598"/>
                  </a:lnTo>
                  <a:cubicBezTo>
                    <a:pt x="1732153" y="1728343"/>
                    <a:pt x="1750060" y="1720215"/>
                    <a:pt x="1767205" y="1710563"/>
                  </a:cubicBezTo>
                  <a:lnTo>
                    <a:pt x="1767205" y="1710563"/>
                  </a:lnTo>
                  <a:cubicBezTo>
                    <a:pt x="1791843" y="1696720"/>
                    <a:pt x="1815592" y="1680972"/>
                    <a:pt x="1838071" y="1664208"/>
                  </a:cubicBezTo>
                  <a:lnTo>
                    <a:pt x="1838071" y="1664208"/>
                  </a:lnTo>
                  <a:cubicBezTo>
                    <a:pt x="1858264" y="1649222"/>
                    <a:pt x="1877441" y="1633347"/>
                    <a:pt x="1895602" y="1616710"/>
                  </a:cubicBezTo>
                  <a:lnTo>
                    <a:pt x="1895602" y="1616710"/>
                  </a:lnTo>
                  <a:lnTo>
                    <a:pt x="1895602" y="1558417"/>
                  </a:lnTo>
                  <a:lnTo>
                    <a:pt x="1895602" y="1558417"/>
                  </a:lnTo>
                  <a:cubicBezTo>
                    <a:pt x="1870329" y="1584325"/>
                    <a:pt x="1842897" y="1608455"/>
                    <a:pt x="1813052" y="1630680"/>
                  </a:cubicBezTo>
                  <a:lnTo>
                    <a:pt x="1813052" y="1630680"/>
                  </a:lnTo>
                  <a:cubicBezTo>
                    <a:pt x="1791843" y="1646555"/>
                    <a:pt x="1769618" y="1661160"/>
                    <a:pt x="1746758" y="1673987"/>
                  </a:cubicBezTo>
                  <a:lnTo>
                    <a:pt x="1696720" y="1698371"/>
                  </a:lnTo>
                  <a:cubicBezTo>
                    <a:pt x="1688465" y="1702181"/>
                    <a:pt x="1679702" y="1706118"/>
                    <a:pt x="1670685" y="1710309"/>
                  </a:cubicBezTo>
                  <a:lnTo>
                    <a:pt x="1663700" y="1713611"/>
                  </a:lnTo>
                  <a:lnTo>
                    <a:pt x="1658112" y="1725930"/>
                  </a:lnTo>
                  <a:lnTo>
                    <a:pt x="1653032" y="1737360"/>
                  </a:lnTo>
                  <a:cubicBezTo>
                    <a:pt x="1650238" y="1743583"/>
                    <a:pt x="1647317" y="1750060"/>
                    <a:pt x="1644396" y="1756537"/>
                  </a:cubicBezTo>
                  <a:lnTo>
                    <a:pt x="1633728" y="1779778"/>
                  </a:lnTo>
                  <a:lnTo>
                    <a:pt x="1633728" y="1779778"/>
                  </a:lnTo>
                  <a:cubicBezTo>
                    <a:pt x="1578356" y="1897507"/>
                    <a:pt x="1453007" y="1978533"/>
                    <a:pt x="1319530" y="1978533"/>
                  </a:cubicBezTo>
                  <a:cubicBezTo>
                    <a:pt x="1273048" y="1978533"/>
                    <a:pt x="1225550" y="1968627"/>
                    <a:pt x="1179576" y="1947037"/>
                  </a:cubicBezTo>
                  <a:cubicBezTo>
                    <a:pt x="1171575" y="1943227"/>
                    <a:pt x="1163701" y="1939163"/>
                    <a:pt x="1155827" y="1934718"/>
                  </a:cubicBezTo>
                  <a:cubicBezTo>
                    <a:pt x="1092073" y="1898396"/>
                    <a:pt x="1044448" y="1846961"/>
                    <a:pt x="1001776" y="1786636"/>
                  </a:cubicBezTo>
                  <a:lnTo>
                    <a:pt x="984631" y="1759585"/>
                  </a:lnTo>
                  <a:cubicBezTo>
                    <a:pt x="981583" y="1754505"/>
                    <a:pt x="978408" y="1749171"/>
                    <a:pt x="974852" y="1743456"/>
                  </a:cubicBezTo>
                  <a:lnTo>
                    <a:pt x="963549" y="1725168"/>
                  </a:lnTo>
                  <a:lnTo>
                    <a:pt x="945642" y="1736978"/>
                  </a:lnTo>
                  <a:lnTo>
                    <a:pt x="941451" y="1739773"/>
                  </a:lnTo>
                  <a:lnTo>
                    <a:pt x="930148" y="1746758"/>
                  </a:lnTo>
                  <a:lnTo>
                    <a:pt x="923290" y="1751203"/>
                  </a:lnTo>
                  <a:lnTo>
                    <a:pt x="919099" y="1753997"/>
                  </a:lnTo>
                  <a:lnTo>
                    <a:pt x="910590" y="1760474"/>
                  </a:lnTo>
                  <a:lnTo>
                    <a:pt x="910590" y="1760474"/>
                  </a:lnTo>
                  <a:cubicBezTo>
                    <a:pt x="874776" y="1789938"/>
                    <a:pt x="834898" y="1811781"/>
                    <a:pt x="790956" y="1826514"/>
                  </a:cubicBezTo>
                  <a:lnTo>
                    <a:pt x="790956" y="1826514"/>
                  </a:lnTo>
                  <a:cubicBezTo>
                    <a:pt x="753618" y="1838959"/>
                    <a:pt x="716534" y="1844928"/>
                    <a:pt x="680593" y="1844928"/>
                  </a:cubicBezTo>
                  <a:cubicBezTo>
                    <a:pt x="547243" y="1844928"/>
                    <a:pt x="430657" y="1762633"/>
                    <a:pt x="384810" y="1625599"/>
                  </a:cubicBezTo>
                  <a:cubicBezTo>
                    <a:pt x="384302" y="1623948"/>
                    <a:pt x="383794" y="1622424"/>
                    <a:pt x="383286" y="1620773"/>
                  </a:cubicBezTo>
                  <a:lnTo>
                    <a:pt x="370967" y="1576831"/>
                  </a:lnTo>
                  <a:cubicBezTo>
                    <a:pt x="369062" y="1569465"/>
                    <a:pt x="367030" y="1561718"/>
                    <a:pt x="364744" y="1553717"/>
                  </a:cubicBezTo>
                  <a:lnTo>
                    <a:pt x="359537" y="1534794"/>
                  </a:lnTo>
                  <a:lnTo>
                    <a:pt x="337185" y="1539493"/>
                  </a:lnTo>
                  <a:lnTo>
                    <a:pt x="328549" y="1541017"/>
                  </a:lnTo>
                  <a:lnTo>
                    <a:pt x="322707" y="1542160"/>
                  </a:lnTo>
                  <a:lnTo>
                    <a:pt x="319024" y="1542922"/>
                  </a:lnTo>
                  <a:lnTo>
                    <a:pt x="310896" y="1545589"/>
                  </a:lnTo>
                  <a:lnTo>
                    <a:pt x="310896" y="1545589"/>
                  </a:lnTo>
                  <a:cubicBezTo>
                    <a:pt x="292227" y="1552828"/>
                    <a:pt x="273939" y="1556511"/>
                    <a:pt x="256159" y="1556511"/>
                  </a:cubicBezTo>
                  <a:cubicBezTo>
                    <a:pt x="207391" y="1556511"/>
                    <a:pt x="163068" y="1529079"/>
                    <a:pt x="128016" y="1473453"/>
                  </a:cubicBezTo>
                  <a:lnTo>
                    <a:pt x="128016" y="1473453"/>
                  </a:lnTo>
                  <a:cubicBezTo>
                    <a:pt x="110490" y="1445767"/>
                    <a:pt x="96520" y="1414017"/>
                    <a:pt x="87630" y="1382140"/>
                  </a:cubicBezTo>
                  <a:lnTo>
                    <a:pt x="87630" y="1382140"/>
                  </a:lnTo>
                  <a:cubicBezTo>
                    <a:pt x="43942" y="1226692"/>
                    <a:pt x="65405" y="1078356"/>
                    <a:pt x="144907" y="936116"/>
                  </a:cubicBezTo>
                  <a:cubicBezTo>
                    <a:pt x="184150" y="865885"/>
                    <a:pt x="237236" y="808354"/>
                    <a:pt x="302006" y="760475"/>
                  </a:cubicBezTo>
                  <a:lnTo>
                    <a:pt x="289560" y="743584"/>
                  </a:lnTo>
                  <a:lnTo>
                    <a:pt x="307975" y="756030"/>
                  </a:lnTo>
                  <a:lnTo>
                    <a:pt x="320040" y="746378"/>
                  </a:lnTo>
                  <a:cubicBezTo>
                    <a:pt x="323215" y="743838"/>
                    <a:pt x="326517" y="741298"/>
                    <a:pt x="330073" y="738377"/>
                  </a:cubicBezTo>
                  <a:lnTo>
                    <a:pt x="343408" y="727836"/>
                  </a:lnTo>
                  <a:lnTo>
                    <a:pt x="334264" y="709421"/>
                  </a:lnTo>
                  <a:lnTo>
                    <a:pt x="329565" y="699388"/>
                  </a:lnTo>
                  <a:lnTo>
                    <a:pt x="326136" y="692276"/>
                  </a:lnTo>
                  <a:lnTo>
                    <a:pt x="324104" y="688085"/>
                  </a:lnTo>
                  <a:lnTo>
                    <a:pt x="319151" y="679449"/>
                  </a:lnTo>
                  <a:lnTo>
                    <a:pt x="319151" y="679449"/>
                  </a:lnTo>
                  <a:cubicBezTo>
                    <a:pt x="308356" y="661796"/>
                    <a:pt x="297434" y="644270"/>
                    <a:pt x="286512" y="626871"/>
                  </a:cubicBezTo>
                  <a:lnTo>
                    <a:pt x="254127" y="574674"/>
                  </a:lnTo>
                  <a:cubicBezTo>
                    <a:pt x="247396" y="563625"/>
                    <a:pt x="240665" y="552449"/>
                    <a:pt x="234061" y="541400"/>
                  </a:cubicBezTo>
                  <a:lnTo>
                    <a:pt x="207137" y="483234"/>
                  </a:lnTo>
                  <a:lnTo>
                    <a:pt x="207137" y="483234"/>
                  </a:lnTo>
                  <a:cubicBezTo>
                    <a:pt x="181229" y="403478"/>
                    <a:pt x="211836" y="329818"/>
                    <a:pt x="287528" y="290575"/>
                  </a:cubicBezTo>
                  <a:lnTo>
                    <a:pt x="287528" y="290575"/>
                  </a:lnTo>
                  <a:cubicBezTo>
                    <a:pt x="319024" y="274192"/>
                    <a:pt x="350774" y="266064"/>
                    <a:pt x="382778" y="266064"/>
                  </a:cubicBezTo>
                  <a:cubicBezTo>
                    <a:pt x="407797" y="266064"/>
                    <a:pt x="433070" y="271017"/>
                    <a:pt x="458470" y="281050"/>
                  </a:cubicBezTo>
                  <a:lnTo>
                    <a:pt x="506730" y="304037"/>
                  </a:lnTo>
                  <a:cubicBezTo>
                    <a:pt x="514731" y="308228"/>
                    <a:pt x="523240" y="312546"/>
                    <a:pt x="532003" y="316991"/>
                  </a:cubicBezTo>
                  <a:lnTo>
                    <a:pt x="545465" y="323595"/>
                  </a:lnTo>
                  <a:lnTo>
                    <a:pt x="556133" y="313054"/>
                  </a:lnTo>
                  <a:cubicBezTo>
                    <a:pt x="562864" y="306450"/>
                    <a:pt x="569341" y="299592"/>
                    <a:pt x="575818" y="292988"/>
                  </a:cubicBezTo>
                  <a:lnTo>
                    <a:pt x="594995" y="273303"/>
                  </a:lnTo>
                  <a:cubicBezTo>
                    <a:pt x="615061" y="253364"/>
                    <a:pt x="635000" y="236346"/>
                    <a:pt x="659130" y="225170"/>
                  </a:cubicBezTo>
                  <a:cubicBezTo>
                    <a:pt x="696214" y="207898"/>
                    <a:pt x="733425" y="197484"/>
                    <a:pt x="771144" y="197484"/>
                  </a:cubicBezTo>
                  <a:cubicBezTo>
                    <a:pt x="778891" y="197484"/>
                    <a:pt x="786511" y="197865"/>
                    <a:pt x="794385" y="198881"/>
                  </a:cubicBezTo>
                  <a:lnTo>
                    <a:pt x="890905" y="215645"/>
                  </a:lnTo>
                  <a:cubicBezTo>
                    <a:pt x="906018" y="218693"/>
                    <a:pt x="921385" y="221868"/>
                    <a:pt x="937387" y="224789"/>
                  </a:cubicBezTo>
                  <a:lnTo>
                    <a:pt x="947928" y="226694"/>
                  </a:lnTo>
                  <a:lnTo>
                    <a:pt x="955675" y="219328"/>
                  </a:lnTo>
                  <a:cubicBezTo>
                    <a:pt x="961771" y="213486"/>
                    <a:pt x="968121" y="207517"/>
                    <a:pt x="974598" y="201294"/>
                  </a:cubicBezTo>
                  <a:lnTo>
                    <a:pt x="995553" y="181355"/>
                  </a:lnTo>
                  <a:cubicBezTo>
                    <a:pt x="1003935" y="173354"/>
                    <a:pt x="1012444" y="165353"/>
                    <a:pt x="1021080" y="157479"/>
                  </a:cubicBezTo>
                  <a:cubicBezTo>
                    <a:pt x="1072515" y="110489"/>
                    <a:pt x="1131443" y="76834"/>
                    <a:pt x="1197864" y="57530"/>
                  </a:cubicBezTo>
                  <a:lnTo>
                    <a:pt x="1197864" y="57530"/>
                  </a:lnTo>
                  <a:cubicBezTo>
                    <a:pt x="1232916" y="47243"/>
                    <a:pt x="1267333" y="42544"/>
                    <a:pt x="1300607" y="42544"/>
                  </a:cubicBezTo>
                  <a:cubicBezTo>
                    <a:pt x="1427607" y="42544"/>
                    <a:pt x="1537462" y="111886"/>
                    <a:pt x="1598041" y="210946"/>
                  </a:cubicBezTo>
                  <a:lnTo>
                    <a:pt x="1598041" y="210946"/>
                  </a:lnTo>
                  <a:cubicBezTo>
                    <a:pt x="1604264" y="221233"/>
                    <a:pt x="1610614" y="231520"/>
                    <a:pt x="1616964" y="241934"/>
                  </a:cubicBezTo>
                  <a:lnTo>
                    <a:pt x="1628013" y="260095"/>
                  </a:lnTo>
                  <a:lnTo>
                    <a:pt x="1648333" y="256285"/>
                  </a:lnTo>
                  <a:lnTo>
                    <a:pt x="1665224" y="253110"/>
                  </a:lnTo>
                  <a:lnTo>
                    <a:pt x="1681480" y="250062"/>
                  </a:lnTo>
                  <a:lnTo>
                    <a:pt x="1693418" y="248030"/>
                  </a:lnTo>
                  <a:lnTo>
                    <a:pt x="1693418" y="248030"/>
                  </a:lnTo>
                  <a:cubicBezTo>
                    <a:pt x="1708531" y="245617"/>
                    <a:pt x="1723771" y="244347"/>
                    <a:pt x="1738884" y="244347"/>
                  </a:cubicBezTo>
                  <a:cubicBezTo>
                    <a:pt x="1794891" y="244347"/>
                    <a:pt x="1849501" y="260857"/>
                    <a:pt x="1896237" y="290321"/>
                  </a:cubicBezTo>
                  <a:lnTo>
                    <a:pt x="1896237" y="290321"/>
                  </a:lnTo>
                  <a:lnTo>
                    <a:pt x="1896237" y="241934"/>
                  </a:lnTo>
                  <a:lnTo>
                    <a:pt x="1896237" y="241934"/>
                  </a:lnTo>
                  <a:cubicBezTo>
                    <a:pt x="1848231" y="216534"/>
                    <a:pt x="1794129" y="202437"/>
                    <a:pt x="1738884" y="202437"/>
                  </a:cubicBezTo>
                  <a:cubicBezTo>
                    <a:pt x="1721612" y="202437"/>
                    <a:pt x="1704086" y="203834"/>
                    <a:pt x="1686687" y="206628"/>
                  </a:cubicBezTo>
                  <a:lnTo>
                    <a:pt x="1689989" y="227329"/>
                  </a:lnTo>
                  <a:lnTo>
                    <a:pt x="1680337" y="207644"/>
                  </a:lnTo>
                  <a:lnTo>
                    <a:pt x="1667637" y="209930"/>
                  </a:lnTo>
                  <a:lnTo>
                    <a:pt x="1662557" y="210819"/>
                  </a:lnTo>
                  <a:lnTo>
                    <a:pt x="1652016" y="212851"/>
                  </a:lnTo>
                  <a:cubicBezTo>
                    <a:pt x="1650873" y="213105"/>
                    <a:pt x="1649857" y="213232"/>
                    <a:pt x="1648714" y="213486"/>
                  </a:cubicBezTo>
                  <a:lnTo>
                    <a:pt x="1633729" y="188975"/>
                  </a:lnTo>
                  <a:cubicBezTo>
                    <a:pt x="1566038" y="78231"/>
                    <a:pt x="1442848" y="507"/>
                    <a:pt x="1300608" y="507"/>
                  </a:cubicBezTo>
                  <a:close/>
                </a:path>
              </a:pathLst>
            </a:custGeom>
            <a:solidFill>
              <a:srgbClr val="FFFFFF"/>
            </a:solidFill>
          </p:spPr>
          <p:txBody>
            <a:bodyPr/>
            <a:lstStyle/>
            <a:p>
              <a:endParaRPr lang="fi-FI"/>
            </a:p>
          </p:txBody>
        </p:sp>
        <p:sp>
          <p:nvSpPr>
            <p:cNvPr id="24" name="Freeform 24"/>
            <p:cNvSpPr/>
            <p:nvPr/>
          </p:nvSpPr>
          <p:spPr>
            <a:xfrm>
              <a:off x="1125601" y="2397760"/>
              <a:ext cx="172593" cy="165989"/>
            </a:xfrm>
            <a:custGeom>
              <a:avLst/>
              <a:gdLst/>
              <a:ahLst/>
              <a:cxnLst/>
              <a:rect l="l" t="t" r="r" b="b"/>
              <a:pathLst>
                <a:path w="172593" h="165989">
                  <a:moveTo>
                    <a:pt x="47117" y="3302"/>
                  </a:moveTo>
                  <a:cubicBezTo>
                    <a:pt x="81280" y="0"/>
                    <a:pt x="109093" y="8255"/>
                    <a:pt x="134620" y="20066"/>
                  </a:cubicBezTo>
                  <a:lnTo>
                    <a:pt x="146558" y="29845"/>
                  </a:lnTo>
                  <a:cubicBezTo>
                    <a:pt x="156464" y="45339"/>
                    <a:pt x="162814" y="55118"/>
                    <a:pt x="165735" y="65659"/>
                  </a:cubicBezTo>
                  <a:cubicBezTo>
                    <a:pt x="172593" y="89789"/>
                    <a:pt x="162941" y="112268"/>
                    <a:pt x="137414" y="131826"/>
                  </a:cubicBezTo>
                  <a:lnTo>
                    <a:pt x="102489" y="156337"/>
                  </a:lnTo>
                  <a:cubicBezTo>
                    <a:pt x="93091" y="162687"/>
                    <a:pt x="83312" y="165989"/>
                    <a:pt x="72644" y="160528"/>
                  </a:cubicBezTo>
                  <a:cubicBezTo>
                    <a:pt x="64516" y="156464"/>
                    <a:pt x="49657" y="162560"/>
                    <a:pt x="44577" y="153035"/>
                  </a:cubicBezTo>
                  <a:cubicBezTo>
                    <a:pt x="28321" y="151892"/>
                    <a:pt x="25146" y="140462"/>
                    <a:pt x="15875" y="133604"/>
                  </a:cubicBezTo>
                  <a:cubicBezTo>
                    <a:pt x="0" y="121920"/>
                    <a:pt x="762" y="109093"/>
                    <a:pt x="4064" y="91948"/>
                  </a:cubicBezTo>
                  <a:cubicBezTo>
                    <a:pt x="10160" y="60325"/>
                    <a:pt x="28067" y="32004"/>
                    <a:pt x="47117" y="3175"/>
                  </a:cubicBezTo>
                </a:path>
              </a:pathLst>
            </a:custGeom>
            <a:solidFill>
              <a:srgbClr val="FFFFFF"/>
            </a:solidFill>
          </p:spPr>
          <p:txBody>
            <a:bodyPr/>
            <a:lstStyle/>
            <a:p>
              <a:endParaRPr lang="fi-FI"/>
            </a:p>
          </p:txBody>
        </p:sp>
        <p:sp>
          <p:nvSpPr>
            <p:cNvPr id="25" name="Freeform 25"/>
            <p:cNvSpPr/>
            <p:nvPr/>
          </p:nvSpPr>
          <p:spPr>
            <a:xfrm>
              <a:off x="755523" y="2165096"/>
              <a:ext cx="143891" cy="142875"/>
            </a:xfrm>
            <a:custGeom>
              <a:avLst/>
              <a:gdLst/>
              <a:ahLst/>
              <a:cxnLst/>
              <a:rect l="l" t="t" r="r" b="b"/>
              <a:pathLst>
                <a:path w="143891" h="142875">
                  <a:moveTo>
                    <a:pt x="105410" y="132715"/>
                  </a:moveTo>
                  <a:cubicBezTo>
                    <a:pt x="86106" y="142875"/>
                    <a:pt x="64643" y="140716"/>
                    <a:pt x="43561" y="138811"/>
                  </a:cubicBezTo>
                  <a:cubicBezTo>
                    <a:pt x="15875" y="136271"/>
                    <a:pt x="0" y="110871"/>
                    <a:pt x="5461" y="79375"/>
                  </a:cubicBezTo>
                  <a:cubicBezTo>
                    <a:pt x="10287" y="52070"/>
                    <a:pt x="24130" y="33274"/>
                    <a:pt x="41529" y="18288"/>
                  </a:cubicBezTo>
                  <a:lnTo>
                    <a:pt x="49149" y="12954"/>
                  </a:lnTo>
                  <a:cubicBezTo>
                    <a:pt x="60579" y="16002"/>
                    <a:pt x="65405" y="12065"/>
                    <a:pt x="70104" y="7874"/>
                  </a:cubicBezTo>
                  <a:cubicBezTo>
                    <a:pt x="78867" y="0"/>
                    <a:pt x="89281" y="2032"/>
                    <a:pt x="99314" y="9144"/>
                  </a:cubicBezTo>
                  <a:lnTo>
                    <a:pt x="134366" y="38989"/>
                  </a:lnTo>
                  <a:cubicBezTo>
                    <a:pt x="138430" y="43053"/>
                    <a:pt x="142875" y="51943"/>
                    <a:pt x="142494" y="57023"/>
                  </a:cubicBezTo>
                  <a:cubicBezTo>
                    <a:pt x="141224" y="73660"/>
                    <a:pt x="143891" y="93472"/>
                    <a:pt x="134620" y="105283"/>
                  </a:cubicBezTo>
                  <a:cubicBezTo>
                    <a:pt x="126111" y="116078"/>
                    <a:pt x="120777" y="132715"/>
                    <a:pt x="105283" y="132715"/>
                  </a:cubicBezTo>
                </a:path>
              </a:pathLst>
            </a:custGeom>
            <a:solidFill>
              <a:srgbClr val="FFFFFF"/>
            </a:solidFill>
          </p:spPr>
          <p:txBody>
            <a:bodyPr/>
            <a:lstStyle/>
            <a:p>
              <a:endParaRPr lang="fi-FI"/>
            </a:p>
          </p:txBody>
        </p:sp>
        <p:sp>
          <p:nvSpPr>
            <p:cNvPr id="26" name="Freeform 26"/>
            <p:cNvSpPr/>
            <p:nvPr/>
          </p:nvSpPr>
          <p:spPr>
            <a:xfrm>
              <a:off x="1017524" y="2063623"/>
              <a:ext cx="160147" cy="151257"/>
            </a:xfrm>
            <a:custGeom>
              <a:avLst/>
              <a:gdLst/>
              <a:ahLst/>
              <a:cxnLst/>
              <a:rect l="l" t="t" r="r" b="b"/>
              <a:pathLst>
                <a:path w="160147" h="151257">
                  <a:moveTo>
                    <a:pt x="33909" y="18034"/>
                  </a:moveTo>
                  <a:cubicBezTo>
                    <a:pt x="53086" y="0"/>
                    <a:pt x="77851" y="9271"/>
                    <a:pt x="101727" y="15113"/>
                  </a:cubicBezTo>
                  <a:cubicBezTo>
                    <a:pt x="129667" y="21971"/>
                    <a:pt x="160147" y="66421"/>
                    <a:pt x="158242" y="95123"/>
                  </a:cubicBezTo>
                  <a:cubicBezTo>
                    <a:pt x="156591" y="120269"/>
                    <a:pt x="137922" y="140843"/>
                    <a:pt x="108077" y="145923"/>
                  </a:cubicBezTo>
                  <a:cubicBezTo>
                    <a:pt x="85725" y="149733"/>
                    <a:pt x="62865" y="151257"/>
                    <a:pt x="42672" y="135636"/>
                  </a:cubicBezTo>
                  <a:lnTo>
                    <a:pt x="7620" y="113411"/>
                  </a:lnTo>
                  <a:cubicBezTo>
                    <a:pt x="1143" y="109474"/>
                    <a:pt x="0" y="103759"/>
                    <a:pt x="2032" y="97155"/>
                  </a:cubicBezTo>
                  <a:lnTo>
                    <a:pt x="7112" y="81280"/>
                  </a:lnTo>
                  <a:cubicBezTo>
                    <a:pt x="17653" y="55880"/>
                    <a:pt x="25400" y="38227"/>
                    <a:pt x="34036" y="18034"/>
                  </a:cubicBezTo>
                </a:path>
              </a:pathLst>
            </a:custGeom>
            <a:solidFill>
              <a:srgbClr val="FFFFFF"/>
            </a:solidFill>
          </p:spPr>
          <p:txBody>
            <a:bodyPr/>
            <a:lstStyle/>
            <a:p>
              <a:endParaRPr lang="fi-FI"/>
            </a:p>
          </p:txBody>
        </p:sp>
      </p:grpSp>
      <p:grpSp>
        <p:nvGrpSpPr>
          <p:cNvPr id="27" name="Group 27"/>
          <p:cNvGrpSpPr/>
          <p:nvPr/>
        </p:nvGrpSpPr>
        <p:grpSpPr>
          <a:xfrm rot="-5400000">
            <a:off x="11112041" y="3111041"/>
            <a:ext cx="4021706" cy="10330211"/>
            <a:chOff x="0" y="0"/>
            <a:chExt cx="5362274" cy="13773615"/>
          </a:xfrm>
        </p:grpSpPr>
        <p:sp>
          <p:nvSpPr>
            <p:cNvPr id="28" name="Freeform 28"/>
            <p:cNvSpPr/>
            <p:nvPr/>
          </p:nvSpPr>
          <p:spPr>
            <a:xfrm>
              <a:off x="0" y="0"/>
              <a:ext cx="5362274" cy="13773615"/>
            </a:xfrm>
            <a:custGeom>
              <a:avLst/>
              <a:gdLst/>
              <a:ahLst/>
              <a:cxnLst/>
              <a:rect l="l" t="t" r="r" b="b"/>
              <a:pathLst>
                <a:path w="5362274" h="13773615">
                  <a:moveTo>
                    <a:pt x="0" y="0"/>
                  </a:moveTo>
                  <a:lnTo>
                    <a:pt x="5362274" y="0"/>
                  </a:lnTo>
                  <a:lnTo>
                    <a:pt x="5362274" y="13773615"/>
                  </a:lnTo>
                  <a:lnTo>
                    <a:pt x="0" y="137736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29" name="Group 29"/>
            <p:cNvGrpSpPr/>
            <p:nvPr/>
          </p:nvGrpSpPr>
          <p:grpSpPr>
            <a:xfrm>
              <a:off x="2363823" y="57615"/>
              <a:ext cx="890734" cy="12067562"/>
              <a:chOff x="0" y="0"/>
              <a:chExt cx="175948" cy="2383716"/>
            </a:xfrm>
          </p:grpSpPr>
          <p:sp>
            <p:nvSpPr>
              <p:cNvPr id="30" name="Freeform 30"/>
              <p:cNvSpPr/>
              <p:nvPr/>
            </p:nvSpPr>
            <p:spPr>
              <a:xfrm>
                <a:off x="0" y="0"/>
                <a:ext cx="175948" cy="2383716"/>
              </a:xfrm>
              <a:custGeom>
                <a:avLst/>
                <a:gdLst/>
                <a:ahLst/>
                <a:cxnLst/>
                <a:rect l="l" t="t" r="r" b="b"/>
                <a:pathLst>
                  <a:path w="175948" h="2383716">
                    <a:moveTo>
                      <a:pt x="0" y="0"/>
                    </a:moveTo>
                    <a:lnTo>
                      <a:pt x="175948" y="0"/>
                    </a:lnTo>
                    <a:lnTo>
                      <a:pt x="175948" y="2383716"/>
                    </a:lnTo>
                    <a:lnTo>
                      <a:pt x="0" y="2383716"/>
                    </a:lnTo>
                    <a:close/>
                  </a:path>
                </a:pathLst>
              </a:custGeom>
              <a:solidFill>
                <a:srgbClr val="FFFFFF"/>
              </a:solidFill>
            </p:spPr>
            <p:txBody>
              <a:bodyPr/>
              <a:lstStyle/>
              <a:p>
                <a:endParaRPr lang="fi-FI"/>
              </a:p>
            </p:txBody>
          </p:sp>
          <p:sp>
            <p:nvSpPr>
              <p:cNvPr id="31" name="TextBox 31"/>
              <p:cNvSpPr txBox="1"/>
              <p:nvPr/>
            </p:nvSpPr>
            <p:spPr>
              <a:xfrm>
                <a:off x="0" y="-28575"/>
                <a:ext cx="175948" cy="2412291"/>
              </a:xfrm>
              <a:prstGeom prst="rect">
                <a:avLst/>
              </a:prstGeom>
            </p:spPr>
            <p:txBody>
              <a:bodyPr lIns="50800" tIns="50800" rIns="50800" bIns="50800" rtlCol="0" anchor="ctr"/>
              <a:lstStyle/>
              <a:p>
                <a:pPr algn="ctr">
                  <a:lnSpc>
                    <a:spcPts val="2095"/>
                  </a:lnSpc>
                </a:pPr>
                <a:endParaRPr/>
              </a:p>
            </p:txBody>
          </p:sp>
        </p:grpSp>
      </p:grpSp>
      <p:sp>
        <p:nvSpPr>
          <p:cNvPr id="32" name="Freeform 32"/>
          <p:cNvSpPr/>
          <p:nvPr/>
        </p:nvSpPr>
        <p:spPr>
          <a:xfrm>
            <a:off x="1151232" y="9650254"/>
            <a:ext cx="2847009" cy="2733129"/>
          </a:xfrm>
          <a:custGeom>
            <a:avLst/>
            <a:gdLst/>
            <a:ahLst/>
            <a:cxnLst/>
            <a:rect l="l" t="t" r="r" b="b"/>
            <a:pathLst>
              <a:path w="2847009" h="2733129">
                <a:moveTo>
                  <a:pt x="0" y="0"/>
                </a:moveTo>
                <a:lnTo>
                  <a:pt x="2847009" y="0"/>
                </a:lnTo>
                <a:lnTo>
                  <a:pt x="2847009" y="2733128"/>
                </a:lnTo>
                <a:lnTo>
                  <a:pt x="0" y="273312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
        <p:nvSpPr>
          <p:cNvPr id="33" name="Freeform 33"/>
          <p:cNvSpPr/>
          <p:nvPr/>
        </p:nvSpPr>
        <p:spPr>
          <a:xfrm>
            <a:off x="-2078567" y="3426337"/>
            <a:ext cx="2540614" cy="2524735"/>
          </a:xfrm>
          <a:custGeom>
            <a:avLst/>
            <a:gdLst/>
            <a:ahLst/>
            <a:cxnLst/>
            <a:rect l="l" t="t" r="r" b="b"/>
            <a:pathLst>
              <a:path w="2540614" h="2524735">
                <a:moveTo>
                  <a:pt x="0" y="0"/>
                </a:moveTo>
                <a:lnTo>
                  <a:pt x="2540613" y="0"/>
                </a:lnTo>
                <a:lnTo>
                  <a:pt x="2540613" y="2524735"/>
                </a:lnTo>
                <a:lnTo>
                  <a:pt x="0" y="25247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i-FI"/>
          </a:p>
        </p:txBody>
      </p:sp>
      <p:sp>
        <p:nvSpPr>
          <p:cNvPr id="34" name="TextBox 34"/>
          <p:cNvSpPr txBox="1"/>
          <p:nvPr/>
        </p:nvSpPr>
        <p:spPr>
          <a:xfrm>
            <a:off x="2927241" y="4321357"/>
            <a:ext cx="12433518" cy="771525"/>
          </a:xfrm>
          <a:prstGeom prst="rect">
            <a:avLst/>
          </a:prstGeom>
        </p:spPr>
        <p:txBody>
          <a:bodyPr lIns="0" tIns="0" rIns="0" bIns="0" rtlCol="0" anchor="t">
            <a:spAutoFit/>
          </a:bodyPr>
          <a:lstStyle/>
          <a:p>
            <a:pPr algn="ctr">
              <a:lnSpc>
                <a:spcPts val="6299"/>
              </a:lnSpc>
            </a:pPr>
            <a:r>
              <a:rPr lang="en-US" sz="4500">
                <a:solidFill>
                  <a:srgbClr val="283583"/>
                </a:solidFill>
                <a:latin typeface="Alata"/>
                <a:ea typeface="Alata"/>
                <a:cs typeface="Alata"/>
                <a:sym typeface="Alata"/>
              </a:rPr>
              <a:t>Nuorten omia ajatuksia ruotsin kielen hyödyistä</a:t>
            </a:r>
          </a:p>
        </p:txBody>
      </p:sp>
      <p:sp>
        <p:nvSpPr>
          <p:cNvPr id="35" name="Freeform 35"/>
          <p:cNvSpPr/>
          <p:nvPr/>
        </p:nvSpPr>
        <p:spPr>
          <a:xfrm>
            <a:off x="16587384" y="329338"/>
            <a:ext cx="1343833" cy="391670"/>
          </a:xfrm>
          <a:custGeom>
            <a:avLst/>
            <a:gdLst/>
            <a:ahLst/>
            <a:cxnLst/>
            <a:rect l="l" t="t" r="r" b="b"/>
            <a:pathLst>
              <a:path w="1343833" h="391670">
                <a:moveTo>
                  <a:pt x="0" y="0"/>
                </a:moveTo>
                <a:lnTo>
                  <a:pt x="1343832" y="0"/>
                </a:lnTo>
                <a:lnTo>
                  <a:pt x="1343832" y="391670"/>
                </a:lnTo>
                <a:lnTo>
                  <a:pt x="0" y="391670"/>
                </a:lnTo>
                <a:lnTo>
                  <a:pt x="0" y="0"/>
                </a:lnTo>
                <a:close/>
              </a:path>
            </a:pathLst>
          </a:custGeom>
          <a:blipFill>
            <a:blip r:embed="rId8"/>
            <a:stretch>
              <a:fillRect/>
            </a:stretch>
          </a:blipFill>
        </p:spPr>
        <p:txBody>
          <a:bodyPr/>
          <a:lstStyle/>
          <a:p>
            <a:endParaRPr lang="fi-FI"/>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6864737" cy="10287000"/>
            <a:chOff x="0" y="0"/>
            <a:chExt cx="1063527" cy="1593725"/>
          </a:xfrm>
        </p:grpSpPr>
        <p:sp>
          <p:nvSpPr>
            <p:cNvPr id="3" name="Freeform 3"/>
            <p:cNvSpPr/>
            <p:nvPr/>
          </p:nvSpPr>
          <p:spPr>
            <a:xfrm>
              <a:off x="0" y="0"/>
              <a:ext cx="1063527" cy="1593725"/>
            </a:xfrm>
            <a:custGeom>
              <a:avLst/>
              <a:gdLst/>
              <a:ahLst/>
              <a:cxnLst/>
              <a:rect l="l" t="t" r="r" b="b"/>
              <a:pathLst>
                <a:path w="1063527" h="1593725">
                  <a:moveTo>
                    <a:pt x="0" y="0"/>
                  </a:moveTo>
                  <a:lnTo>
                    <a:pt x="1063527" y="0"/>
                  </a:lnTo>
                  <a:lnTo>
                    <a:pt x="1063527" y="1593725"/>
                  </a:lnTo>
                  <a:lnTo>
                    <a:pt x="0" y="1593725"/>
                  </a:lnTo>
                  <a:close/>
                </a:path>
              </a:pathLst>
            </a:custGeom>
            <a:blipFill>
              <a:blip r:embed="rId3"/>
              <a:stretch>
                <a:fillRect l="-6194" r="-6194"/>
              </a:stretch>
            </a:blipFill>
          </p:spPr>
          <p:txBody>
            <a:bodyPr/>
            <a:lstStyle/>
            <a:p>
              <a:endParaRPr lang="fi-FI"/>
            </a:p>
          </p:txBody>
        </p:sp>
      </p:grpSp>
      <p:sp>
        <p:nvSpPr>
          <p:cNvPr id="4" name="TextBox 4"/>
          <p:cNvSpPr txBox="1"/>
          <p:nvPr/>
        </p:nvSpPr>
        <p:spPr>
          <a:xfrm>
            <a:off x="7952100" y="1435880"/>
            <a:ext cx="13328492" cy="962314"/>
          </a:xfrm>
          <a:prstGeom prst="rect">
            <a:avLst/>
          </a:prstGeom>
        </p:spPr>
        <p:txBody>
          <a:bodyPr lIns="0" tIns="0" rIns="0" bIns="0" rtlCol="0" anchor="t">
            <a:spAutoFit/>
          </a:bodyPr>
          <a:lstStyle/>
          <a:p>
            <a:pPr algn="l">
              <a:lnSpc>
                <a:spcPts val="7859"/>
              </a:lnSpc>
            </a:pPr>
            <a:r>
              <a:rPr lang="en-US" sz="5613">
                <a:solidFill>
                  <a:srgbClr val="283583"/>
                </a:solidFill>
                <a:latin typeface="Alata"/>
                <a:ea typeface="Alata"/>
                <a:cs typeface="Alata"/>
                <a:sym typeface="Alata"/>
              </a:rPr>
              <a:t>Anni, 20v</a:t>
            </a:r>
          </a:p>
        </p:txBody>
      </p:sp>
      <p:grpSp>
        <p:nvGrpSpPr>
          <p:cNvPr id="5" name="Group 5"/>
          <p:cNvGrpSpPr>
            <a:grpSpLocks noChangeAspect="1"/>
          </p:cNvGrpSpPr>
          <p:nvPr/>
        </p:nvGrpSpPr>
        <p:grpSpPr>
          <a:xfrm>
            <a:off x="15348581" y="0"/>
            <a:ext cx="2939419" cy="2302463"/>
            <a:chOff x="0" y="0"/>
            <a:chExt cx="4232466" cy="3315310"/>
          </a:xfrm>
        </p:grpSpPr>
        <p:sp>
          <p:nvSpPr>
            <p:cNvPr id="6" name="Freeform 6"/>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7" name="Freeform 7"/>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8" name="Freeform 8"/>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9" name="Freeform 9"/>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10" name="Freeform 10"/>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11" name="Freeform 11"/>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12" name="Freeform 12"/>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3" name="Freeform 13"/>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sp>
        <p:nvSpPr>
          <p:cNvPr id="14" name="Freeform 14"/>
          <p:cNvSpPr/>
          <p:nvPr/>
        </p:nvSpPr>
        <p:spPr>
          <a:xfrm>
            <a:off x="16777553" y="9735096"/>
            <a:ext cx="1343833" cy="391670"/>
          </a:xfrm>
          <a:custGeom>
            <a:avLst/>
            <a:gdLst/>
            <a:ahLst/>
            <a:cxnLst/>
            <a:rect l="l" t="t" r="r" b="b"/>
            <a:pathLst>
              <a:path w="1343833" h="391670">
                <a:moveTo>
                  <a:pt x="0" y="0"/>
                </a:moveTo>
                <a:lnTo>
                  <a:pt x="1343832" y="0"/>
                </a:lnTo>
                <a:lnTo>
                  <a:pt x="1343832" y="391670"/>
                </a:lnTo>
                <a:lnTo>
                  <a:pt x="0" y="391670"/>
                </a:lnTo>
                <a:lnTo>
                  <a:pt x="0" y="0"/>
                </a:lnTo>
                <a:close/>
              </a:path>
            </a:pathLst>
          </a:custGeom>
          <a:blipFill>
            <a:blip r:embed="rId4"/>
            <a:stretch>
              <a:fillRect/>
            </a:stretch>
          </a:blipFill>
        </p:spPr>
        <p:txBody>
          <a:bodyPr/>
          <a:lstStyle/>
          <a:p>
            <a:endParaRPr lang="fi-FI"/>
          </a:p>
        </p:txBody>
      </p:sp>
      <p:sp>
        <p:nvSpPr>
          <p:cNvPr id="15" name="Freeform 15"/>
          <p:cNvSpPr/>
          <p:nvPr/>
        </p:nvSpPr>
        <p:spPr>
          <a:xfrm>
            <a:off x="7952100" y="2929423"/>
            <a:ext cx="365151" cy="462949"/>
          </a:xfrm>
          <a:custGeom>
            <a:avLst/>
            <a:gdLst/>
            <a:ahLst/>
            <a:cxnLst/>
            <a:rect l="l" t="t" r="r" b="b"/>
            <a:pathLst>
              <a:path w="365151" h="462949">
                <a:moveTo>
                  <a:pt x="0" y="0"/>
                </a:moveTo>
                <a:lnTo>
                  <a:pt x="365150" y="0"/>
                </a:lnTo>
                <a:lnTo>
                  <a:pt x="365150" y="462949"/>
                </a:lnTo>
                <a:lnTo>
                  <a:pt x="0" y="4629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i-FI"/>
          </a:p>
        </p:txBody>
      </p:sp>
      <p:sp>
        <p:nvSpPr>
          <p:cNvPr id="16" name="Freeform 16"/>
          <p:cNvSpPr/>
          <p:nvPr/>
        </p:nvSpPr>
        <p:spPr>
          <a:xfrm>
            <a:off x="7952100" y="3573347"/>
            <a:ext cx="528884" cy="528884"/>
          </a:xfrm>
          <a:custGeom>
            <a:avLst/>
            <a:gdLst/>
            <a:ahLst/>
            <a:cxnLst/>
            <a:rect l="l" t="t" r="r" b="b"/>
            <a:pathLst>
              <a:path w="528884" h="528884">
                <a:moveTo>
                  <a:pt x="0" y="0"/>
                </a:moveTo>
                <a:lnTo>
                  <a:pt x="528883" y="0"/>
                </a:lnTo>
                <a:lnTo>
                  <a:pt x="528883" y="528884"/>
                </a:lnTo>
                <a:lnTo>
                  <a:pt x="0" y="52888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i-FI"/>
          </a:p>
        </p:txBody>
      </p:sp>
      <p:sp>
        <p:nvSpPr>
          <p:cNvPr id="17" name="TextBox 17"/>
          <p:cNvSpPr txBox="1"/>
          <p:nvPr/>
        </p:nvSpPr>
        <p:spPr>
          <a:xfrm>
            <a:off x="7952100" y="4739628"/>
            <a:ext cx="9427209" cy="3997192"/>
          </a:xfrm>
          <a:prstGeom prst="rect">
            <a:avLst/>
          </a:prstGeom>
        </p:spPr>
        <p:txBody>
          <a:bodyPr lIns="0" tIns="0" rIns="0" bIns="0" rtlCol="0" anchor="t">
            <a:spAutoFit/>
          </a:bodyPr>
          <a:lstStyle/>
          <a:p>
            <a:pPr algn="l">
              <a:lnSpc>
                <a:spcPts val="5380"/>
              </a:lnSpc>
            </a:pPr>
            <a:r>
              <a:rPr lang="en-US" sz="2663">
                <a:solidFill>
                  <a:srgbClr val="283583"/>
                </a:solidFill>
                <a:latin typeface="Alata"/>
                <a:ea typeface="Alata"/>
                <a:cs typeface="Alata"/>
                <a:sym typeface="Alata"/>
              </a:rPr>
              <a:t>“Yksi kivoimmista kursseista lukiossa oli ruotsin suullinen kurssi. Siellä oppi taitoja selviytyä työelämässä ja jatko-opinnoissa.” </a:t>
            </a:r>
          </a:p>
          <a:p>
            <a:pPr algn="l">
              <a:lnSpc>
                <a:spcPts val="5380"/>
              </a:lnSpc>
            </a:pPr>
            <a:endParaRPr lang="en-US" sz="2663">
              <a:solidFill>
                <a:srgbClr val="283583"/>
              </a:solidFill>
              <a:latin typeface="Alata"/>
              <a:ea typeface="Alata"/>
              <a:cs typeface="Alata"/>
              <a:sym typeface="Alata"/>
            </a:endParaRPr>
          </a:p>
          <a:p>
            <a:pPr algn="l">
              <a:lnSpc>
                <a:spcPts val="5380"/>
              </a:lnSpc>
            </a:pPr>
            <a:r>
              <a:rPr lang="en-US" sz="2663">
                <a:solidFill>
                  <a:srgbClr val="283583"/>
                </a:solidFill>
                <a:latin typeface="Alata"/>
                <a:ea typeface="Alata"/>
                <a:cs typeface="Alata"/>
                <a:sym typeface="Alata"/>
              </a:rPr>
              <a:t>“Yliopistossa ei ollut mikään shokki aloittaa ruotsin opintoja, koska olin hankkinut perustaidot lukiovuosina.”</a:t>
            </a:r>
          </a:p>
        </p:txBody>
      </p:sp>
      <p:sp>
        <p:nvSpPr>
          <p:cNvPr id="18" name="TextBox 18"/>
          <p:cNvSpPr txBox="1"/>
          <p:nvPr/>
        </p:nvSpPr>
        <p:spPr>
          <a:xfrm>
            <a:off x="8645908" y="2796362"/>
            <a:ext cx="9920420" cy="1262760"/>
          </a:xfrm>
          <a:prstGeom prst="rect">
            <a:avLst/>
          </a:prstGeom>
        </p:spPr>
        <p:txBody>
          <a:bodyPr lIns="0" tIns="0" rIns="0" bIns="0" rtlCol="0" anchor="t">
            <a:spAutoFit/>
          </a:bodyPr>
          <a:lstStyle/>
          <a:p>
            <a:pPr algn="l">
              <a:lnSpc>
                <a:spcPts val="5252"/>
              </a:lnSpc>
            </a:pPr>
            <a:r>
              <a:rPr lang="en-US" sz="2600">
                <a:solidFill>
                  <a:srgbClr val="283583"/>
                </a:solidFill>
                <a:latin typeface="Alata"/>
                <a:ea typeface="Alata"/>
                <a:cs typeface="Alata"/>
                <a:sym typeface="Alata"/>
              </a:rPr>
              <a:t>Itä-Suomen yliopisto, Joensuu</a:t>
            </a:r>
          </a:p>
          <a:p>
            <a:pPr algn="l">
              <a:lnSpc>
                <a:spcPts val="5252"/>
              </a:lnSpc>
            </a:pPr>
            <a:endParaRPr lang="en-US" sz="2600">
              <a:solidFill>
                <a:srgbClr val="283583"/>
              </a:solidFill>
              <a:latin typeface="Alata"/>
              <a:ea typeface="Alata"/>
              <a:cs typeface="Alata"/>
              <a:sym typeface="Alata"/>
            </a:endParaRPr>
          </a:p>
        </p:txBody>
      </p:sp>
      <p:sp>
        <p:nvSpPr>
          <p:cNvPr id="19" name="TextBox 19"/>
          <p:cNvSpPr txBox="1"/>
          <p:nvPr/>
        </p:nvSpPr>
        <p:spPr>
          <a:xfrm>
            <a:off x="8645908" y="3333408"/>
            <a:ext cx="9920420" cy="1262760"/>
          </a:xfrm>
          <a:prstGeom prst="rect">
            <a:avLst/>
          </a:prstGeom>
        </p:spPr>
        <p:txBody>
          <a:bodyPr lIns="0" tIns="0" rIns="0" bIns="0" rtlCol="0" anchor="t">
            <a:spAutoFit/>
          </a:bodyPr>
          <a:lstStyle/>
          <a:p>
            <a:pPr algn="l">
              <a:lnSpc>
                <a:spcPts val="5252"/>
              </a:lnSpc>
            </a:pPr>
            <a:r>
              <a:rPr lang="en-US" sz="2600">
                <a:solidFill>
                  <a:srgbClr val="283583"/>
                </a:solidFill>
                <a:latin typeface="Alata"/>
                <a:ea typeface="Alata"/>
                <a:cs typeface="Alata"/>
                <a:sym typeface="Alata"/>
              </a:rPr>
              <a:t>Yliopisto-opiskelija, ympäristötiede</a:t>
            </a:r>
          </a:p>
          <a:p>
            <a:pPr algn="l">
              <a:lnSpc>
                <a:spcPts val="5252"/>
              </a:lnSpc>
            </a:pPr>
            <a:endParaRPr lang="en-US" sz="2600">
              <a:solidFill>
                <a:srgbClr val="283583"/>
              </a:solidFill>
              <a:latin typeface="Alata"/>
              <a:ea typeface="Alata"/>
              <a:cs typeface="Alata"/>
              <a:sym typeface="Alata"/>
            </a:endParaRPr>
          </a:p>
        </p:txBody>
      </p:sp>
      <p:sp>
        <p:nvSpPr>
          <p:cNvPr id="20" name="Freeform 20"/>
          <p:cNvSpPr/>
          <p:nvPr/>
        </p:nvSpPr>
        <p:spPr>
          <a:xfrm>
            <a:off x="6531311" y="9391504"/>
            <a:ext cx="1270112" cy="1790993"/>
          </a:xfrm>
          <a:custGeom>
            <a:avLst/>
            <a:gdLst/>
            <a:ahLst/>
            <a:cxnLst/>
            <a:rect l="l" t="t" r="r" b="b"/>
            <a:pathLst>
              <a:path w="1270112" h="1790993">
                <a:moveTo>
                  <a:pt x="0" y="0"/>
                </a:moveTo>
                <a:lnTo>
                  <a:pt x="1270112" y="0"/>
                </a:lnTo>
                <a:lnTo>
                  <a:pt x="1270112" y="1790992"/>
                </a:lnTo>
                <a:lnTo>
                  <a:pt x="0" y="1790992"/>
                </a:lnTo>
                <a:lnTo>
                  <a:pt x="0" y="0"/>
                </a:lnTo>
                <a:close/>
              </a:path>
            </a:pathLst>
          </a:custGeom>
          <a:blipFill>
            <a:blip r:embed="rId9"/>
            <a:stretch>
              <a:fillRect/>
            </a:stretch>
          </a:blipFill>
        </p:spPr>
        <p:txBody>
          <a:bodyPr/>
          <a:lstStyle/>
          <a:p>
            <a:endParaRPr lang="fi-FI"/>
          </a:p>
        </p:txBody>
      </p:sp>
      <p:sp>
        <p:nvSpPr>
          <p:cNvPr id="21" name="Freeform 21"/>
          <p:cNvSpPr/>
          <p:nvPr/>
        </p:nvSpPr>
        <p:spPr>
          <a:xfrm rot="-7003641">
            <a:off x="7583144" y="9404771"/>
            <a:ext cx="1266795" cy="1159117"/>
          </a:xfrm>
          <a:custGeom>
            <a:avLst/>
            <a:gdLst/>
            <a:ahLst/>
            <a:cxnLst/>
            <a:rect l="l" t="t" r="r" b="b"/>
            <a:pathLst>
              <a:path w="1266795" h="1159117">
                <a:moveTo>
                  <a:pt x="0" y="0"/>
                </a:moveTo>
                <a:lnTo>
                  <a:pt x="1266795" y="0"/>
                </a:lnTo>
                <a:lnTo>
                  <a:pt x="1266795" y="1159117"/>
                </a:lnTo>
                <a:lnTo>
                  <a:pt x="0" y="1159117"/>
                </a:lnTo>
                <a:lnTo>
                  <a:pt x="0" y="0"/>
                </a:lnTo>
                <a:close/>
              </a:path>
            </a:pathLst>
          </a:custGeom>
          <a:blipFill>
            <a:blip r:embed="rId10"/>
            <a:stretch>
              <a:fillRect/>
            </a:stretch>
          </a:blipFill>
        </p:spPr>
        <p:txBody>
          <a:bodyPr/>
          <a:lstStyle/>
          <a:p>
            <a:endParaRPr lang="fi-FI"/>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376507" y="0"/>
            <a:ext cx="5605032" cy="10287000"/>
            <a:chOff x="0" y="0"/>
            <a:chExt cx="868366" cy="1593725"/>
          </a:xfrm>
        </p:grpSpPr>
        <p:sp>
          <p:nvSpPr>
            <p:cNvPr id="3" name="Freeform 3"/>
            <p:cNvSpPr/>
            <p:nvPr/>
          </p:nvSpPr>
          <p:spPr>
            <a:xfrm>
              <a:off x="0" y="0"/>
              <a:ext cx="868366" cy="1593725"/>
            </a:xfrm>
            <a:custGeom>
              <a:avLst/>
              <a:gdLst/>
              <a:ahLst/>
              <a:cxnLst/>
              <a:rect l="l" t="t" r="r" b="b"/>
              <a:pathLst>
                <a:path w="868366" h="1593725">
                  <a:moveTo>
                    <a:pt x="0" y="0"/>
                  </a:moveTo>
                  <a:lnTo>
                    <a:pt x="868366" y="0"/>
                  </a:lnTo>
                  <a:lnTo>
                    <a:pt x="868366" y="1593725"/>
                  </a:lnTo>
                  <a:lnTo>
                    <a:pt x="0" y="1593725"/>
                  </a:lnTo>
                  <a:close/>
                </a:path>
              </a:pathLst>
            </a:custGeom>
            <a:blipFill>
              <a:blip r:embed="rId3"/>
              <a:stretch>
                <a:fillRect l="-9148" r="-28500"/>
              </a:stretch>
            </a:blipFill>
          </p:spPr>
          <p:txBody>
            <a:bodyPr/>
            <a:lstStyle/>
            <a:p>
              <a:endParaRPr lang="fi-FI"/>
            </a:p>
          </p:txBody>
        </p:sp>
      </p:grpSp>
      <p:sp>
        <p:nvSpPr>
          <p:cNvPr id="4" name="TextBox 4"/>
          <p:cNvSpPr txBox="1"/>
          <p:nvPr/>
        </p:nvSpPr>
        <p:spPr>
          <a:xfrm>
            <a:off x="554785" y="1485900"/>
            <a:ext cx="12184642" cy="6332729"/>
          </a:xfrm>
          <a:prstGeom prst="rect">
            <a:avLst/>
          </a:prstGeom>
        </p:spPr>
        <p:txBody>
          <a:bodyPr lIns="0" tIns="0" rIns="0" bIns="0" rtlCol="0" anchor="t">
            <a:spAutoFit/>
          </a:bodyPr>
          <a:lstStyle/>
          <a:p>
            <a:pPr algn="l">
              <a:lnSpc>
                <a:spcPts val="4645"/>
              </a:lnSpc>
            </a:pPr>
            <a:r>
              <a:rPr lang="en-US" sz="2299" dirty="0" err="1">
                <a:solidFill>
                  <a:srgbClr val="283583"/>
                </a:solidFill>
                <a:latin typeface="Alata"/>
                <a:ea typeface="Alata"/>
                <a:cs typeface="Alata"/>
                <a:sym typeface="Alata"/>
              </a:rPr>
              <a:t>Yläasteella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en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pitänyt</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ruotsista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eikä</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minulla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ollut</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motivaatiota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opetella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sitä</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Lukiossa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tein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päätöksen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kirjoittaa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ruotsin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joten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minun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tuli</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siis</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lukea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kaikki</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kurssit</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Totesin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että</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prosessista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tulee</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paljon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mukavampi</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jos</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suhtaudun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opiskeluun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positiivisesti</a:t>
            </a:r>
            <a:r>
              <a:rPr lang="en-US" sz="2299" dirty="0">
                <a:solidFill>
                  <a:srgbClr val="283583"/>
                </a:solidFill>
                <a:latin typeface="Alata"/>
                <a:ea typeface="Alata"/>
                <a:cs typeface="Alata"/>
                <a:sym typeface="Alata"/>
              </a:rPr>
              <a:t>. En </a:t>
            </a:r>
            <a:r>
              <a:rPr lang="en-US" sz="2299" dirty="0" err="1">
                <a:solidFill>
                  <a:srgbClr val="283583"/>
                </a:solidFill>
                <a:latin typeface="Alata"/>
                <a:ea typeface="Alata"/>
                <a:cs typeface="Alata"/>
                <a:sym typeface="Alata"/>
              </a:rPr>
              <a:t>siis</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ensimmäisenä</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aloittanut</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suurta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urakkaa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opetella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kaikkea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kielioppia</a:t>
            </a:r>
            <a:r>
              <a:rPr lang="en-US" sz="2299" dirty="0">
                <a:solidFill>
                  <a:srgbClr val="283583"/>
                </a:solidFill>
                <a:latin typeface="Alata"/>
                <a:ea typeface="Alata"/>
                <a:cs typeface="Alata"/>
                <a:sym typeface="Alata"/>
              </a:rPr>
              <a:t> ja </a:t>
            </a:r>
            <a:r>
              <a:rPr lang="en-US" sz="2299" dirty="0" err="1">
                <a:solidFill>
                  <a:srgbClr val="283583"/>
                </a:solidFill>
                <a:latin typeface="Alata"/>
                <a:ea typeface="Alata"/>
                <a:cs typeface="Alata"/>
                <a:sym typeface="Alata"/>
              </a:rPr>
              <a:t>sanastoa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vaan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aloitin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muuttamaan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suhtautumistani</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opiskeluun</a:t>
            </a:r>
            <a:r>
              <a:rPr lang="en-US" sz="2299" dirty="0">
                <a:solidFill>
                  <a:srgbClr val="283583"/>
                </a:solidFill>
                <a:latin typeface="Alata"/>
                <a:ea typeface="Alata"/>
                <a:cs typeface="Alata"/>
                <a:sym typeface="Alata"/>
              </a:rPr>
              <a:t>.</a:t>
            </a:r>
          </a:p>
          <a:p>
            <a:pPr algn="l">
              <a:lnSpc>
                <a:spcPts val="4645"/>
              </a:lnSpc>
            </a:pPr>
            <a:endParaRPr lang="en-US" sz="2299" dirty="0">
              <a:solidFill>
                <a:srgbClr val="283583"/>
              </a:solidFill>
              <a:latin typeface="Alata"/>
              <a:ea typeface="Alata"/>
              <a:cs typeface="Alata"/>
              <a:sym typeface="Alata"/>
            </a:endParaRPr>
          </a:p>
          <a:p>
            <a:pPr algn="l">
              <a:lnSpc>
                <a:spcPts val="4645"/>
              </a:lnSpc>
            </a:pPr>
            <a:r>
              <a:rPr lang="en-US" sz="2299" dirty="0" err="1">
                <a:solidFill>
                  <a:srgbClr val="283583"/>
                </a:solidFill>
                <a:latin typeface="Alata"/>
                <a:ea typeface="Alata"/>
                <a:cs typeface="Alata"/>
                <a:sym typeface="Alata"/>
              </a:rPr>
              <a:t>Lopulta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löysin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itseni</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avaamassa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ruotsin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kirjaa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ajattelematta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negatiivisia</a:t>
            </a:r>
            <a:r>
              <a:rPr lang="en-US" sz="2299" dirty="0">
                <a:solidFill>
                  <a:srgbClr val="283583"/>
                </a:solidFill>
                <a:latin typeface="Alata"/>
                <a:ea typeface="Alata"/>
                <a:cs typeface="Alata"/>
                <a:sym typeface="Alata"/>
              </a:rPr>
              <a:t>. Sen </a:t>
            </a:r>
            <a:r>
              <a:rPr lang="en-US" sz="2299" dirty="0" err="1">
                <a:solidFill>
                  <a:srgbClr val="283583"/>
                </a:solidFill>
                <a:latin typeface="Alata"/>
                <a:ea typeface="Alata"/>
                <a:cs typeface="Alata"/>
                <a:sym typeface="Alata"/>
              </a:rPr>
              <a:t>jälkeen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oppiminen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muuttui</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helpommaksi</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huomasin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asioiden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olevan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tuttuja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oikeastaan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mukavia</a:t>
            </a:r>
            <a:r>
              <a:rPr lang="en-US" sz="2299" dirty="0">
                <a:solidFill>
                  <a:srgbClr val="283583"/>
                </a:solidFill>
                <a:latin typeface="Alata"/>
                <a:ea typeface="Alata"/>
                <a:cs typeface="Alata"/>
                <a:sym typeface="Alata"/>
              </a:rPr>
              <a:t> ja </a:t>
            </a:r>
            <a:r>
              <a:rPr lang="en-US" sz="2299" dirty="0" err="1">
                <a:solidFill>
                  <a:srgbClr val="283583"/>
                </a:solidFill>
                <a:latin typeface="Alata"/>
                <a:ea typeface="Alata"/>
                <a:cs typeface="Alata"/>
                <a:sym typeface="Alata"/>
              </a:rPr>
              <a:t>huomasin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myös</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oppivani</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enemmän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Valinnaisten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kurssien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avulla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pääsin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myös</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tutustumaan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enemmän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konkreettiseen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kielen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käyttöön</a:t>
            </a:r>
            <a:r>
              <a:rPr lang="en-US" sz="2299" dirty="0">
                <a:solidFill>
                  <a:srgbClr val="283583"/>
                </a:solidFill>
                <a:latin typeface="Alata"/>
                <a:ea typeface="Alata"/>
                <a:cs typeface="Alata"/>
                <a:sym typeface="Alata"/>
              </a:rPr>
              <a:t>, ja </a:t>
            </a:r>
            <a:r>
              <a:rPr lang="en-US" sz="2299" dirty="0" err="1">
                <a:solidFill>
                  <a:srgbClr val="283583"/>
                </a:solidFill>
                <a:latin typeface="Alata"/>
                <a:ea typeface="Alata"/>
                <a:cs typeface="Alata"/>
                <a:sym typeface="Alata"/>
              </a:rPr>
              <a:t>huomasinkin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selviytyväni</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ihan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hyvin</a:t>
            </a:r>
            <a:r>
              <a:rPr lang="en-US" sz="2299" dirty="0">
                <a:solidFill>
                  <a:srgbClr val="283583"/>
                </a:solidFill>
                <a:latin typeface="Alata"/>
                <a:ea typeface="Alata"/>
                <a:cs typeface="Alata"/>
                <a:sym typeface="Alata"/>
              </a:rPr>
              <a:t>. Pian </a:t>
            </a:r>
            <a:r>
              <a:rPr lang="en-US" sz="2299" dirty="0" err="1">
                <a:solidFill>
                  <a:srgbClr val="283583"/>
                </a:solidFill>
                <a:latin typeface="Alata"/>
                <a:ea typeface="Alata"/>
                <a:cs typeface="Alata"/>
                <a:sym typeface="Alata"/>
              </a:rPr>
              <a:t>löysin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itseni</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kirjoitussalista</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mitä</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en</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olisi</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uskonut</a:t>
            </a:r>
            <a:r>
              <a:rPr lang="en-US" sz="2299" dirty="0">
                <a:solidFill>
                  <a:srgbClr val="283583"/>
                </a:solidFill>
                <a:latin typeface="Alata"/>
                <a:ea typeface="Alata"/>
                <a:cs typeface="Alata"/>
                <a:sym typeface="Alata"/>
              </a:rPr>
              <a:t> </a:t>
            </a:r>
            <a:r>
              <a:rPr lang="en-US" sz="2299" dirty="0" err="1">
                <a:solidFill>
                  <a:srgbClr val="283583"/>
                </a:solidFill>
                <a:latin typeface="Alata"/>
                <a:ea typeface="Alata"/>
                <a:cs typeface="Alata"/>
                <a:sym typeface="Alata"/>
              </a:rPr>
              <a:t>yläasteella</a:t>
            </a:r>
            <a:r>
              <a:rPr lang="en-US" sz="2299" dirty="0">
                <a:solidFill>
                  <a:srgbClr val="283583"/>
                </a:solidFill>
                <a:latin typeface="Alata"/>
                <a:ea typeface="Alata"/>
                <a:cs typeface="Alata"/>
                <a:sym typeface="Alata"/>
              </a:rPr>
              <a:t>.</a:t>
            </a:r>
          </a:p>
        </p:txBody>
      </p:sp>
      <p:sp>
        <p:nvSpPr>
          <p:cNvPr id="5" name="Freeform 5"/>
          <p:cNvSpPr/>
          <p:nvPr/>
        </p:nvSpPr>
        <p:spPr>
          <a:xfrm>
            <a:off x="17093623" y="9847320"/>
            <a:ext cx="1046966" cy="293151"/>
          </a:xfrm>
          <a:custGeom>
            <a:avLst/>
            <a:gdLst/>
            <a:ahLst/>
            <a:cxnLst/>
            <a:rect l="l" t="t" r="r" b="b"/>
            <a:pathLst>
              <a:path w="1046966" h="293151">
                <a:moveTo>
                  <a:pt x="0" y="0"/>
                </a:moveTo>
                <a:lnTo>
                  <a:pt x="1046966" y="0"/>
                </a:lnTo>
                <a:lnTo>
                  <a:pt x="1046966" y="293150"/>
                </a:lnTo>
                <a:lnTo>
                  <a:pt x="0" y="293150"/>
                </a:lnTo>
                <a:lnTo>
                  <a:pt x="0" y="0"/>
                </a:lnTo>
                <a:close/>
              </a:path>
            </a:pathLst>
          </a:custGeom>
          <a:blipFill>
            <a:blip r:embed="rId4"/>
            <a:stretch>
              <a:fillRect/>
            </a:stretch>
          </a:blipFill>
        </p:spPr>
        <p:txBody>
          <a:bodyPr/>
          <a:lstStyle/>
          <a:p>
            <a:endParaRPr lang="fi-FI"/>
          </a:p>
        </p:txBody>
      </p:sp>
      <p:sp>
        <p:nvSpPr>
          <p:cNvPr id="6" name="Freeform 6"/>
          <p:cNvSpPr/>
          <p:nvPr/>
        </p:nvSpPr>
        <p:spPr>
          <a:xfrm>
            <a:off x="13217103" y="9258300"/>
            <a:ext cx="1778196" cy="1644973"/>
          </a:xfrm>
          <a:custGeom>
            <a:avLst/>
            <a:gdLst/>
            <a:ahLst/>
            <a:cxnLst/>
            <a:rect l="l" t="t" r="r" b="b"/>
            <a:pathLst>
              <a:path w="1778196" h="1644973">
                <a:moveTo>
                  <a:pt x="0" y="0"/>
                </a:moveTo>
                <a:lnTo>
                  <a:pt x="1778196" y="0"/>
                </a:lnTo>
                <a:lnTo>
                  <a:pt x="1778196" y="1644973"/>
                </a:lnTo>
                <a:lnTo>
                  <a:pt x="0" y="1644973"/>
                </a:lnTo>
                <a:lnTo>
                  <a:pt x="0" y="0"/>
                </a:lnTo>
                <a:close/>
              </a:path>
            </a:pathLst>
          </a:custGeom>
          <a:blipFill>
            <a:blip r:embed="rId5"/>
            <a:stretch>
              <a:fillRect/>
            </a:stretch>
          </a:blipFill>
        </p:spPr>
        <p:txBody>
          <a:bodyPr/>
          <a:lstStyle/>
          <a:p>
            <a:endParaRPr lang="fi-FI"/>
          </a:p>
        </p:txBody>
      </p:sp>
      <p:sp>
        <p:nvSpPr>
          <p:cNvPr id="7" name="Freeform 7"/>
          <p:cNvSpPr/>
          <p:nvPr/>
        </p:nvSpPr>
        <p:spPr>
          <a:xfrm rot="5647890">
            <a:off x="11458934" y="9488934"/>
            <a:ext cx="1280693" cy="2148960"/>
          </a:xfrm>
          <a:custGeom>
            <a:avLst/>
            <a:gdLst/>
            <a:ahLst/>
            <a:cxnLst/>
            <a:rect l="l" t="t" r="r" b="b"/>
            <a:pathLst>
              <a:path w="1280693" h="2148960">
                <a:moveTo>
                  <a:pt x="0" y="0"/>
                </a:moveTo>
                <a:lnTo>
                  <a:pt x="1280694" y="0"/>
                </a:lnTo>
                <a:lnTo>
                  <a:pt x="1280694" y="2148960"/>
                </a:lnTo>
                <a:lnTo>
                  <a:pt x="0" y="2148960"/>
                </a:lnTo>
                <a:lnTo>
                  <a:pt x="0" y="0"/>
                </a:lnTo>
                <a:close/>
              </a:path>
            </a:pathLst>
          </a:custGeom>
          <a:blipFill>
            <a:blip r:embed="rId6"/>
            <a:stretch>
              <a:fillRect/>
            </a:stretch>
          </a:blipFill>
        </p:spPr>
        <p:txBody>
          <a:bodyPr/>
          <a:lstStyle/>
          <a:p>
            <a:endParaRPr lang="fi-FI"/>
          </a:p>
        </p:txBody>
      </p:sp>
      <p:sp>
        <p:nvSpPr>
          <p:cNvPr id="8" name="Freeform 8"/>
          <p:cNvSpPr/>
          <p:nvPr/>
        </p:nvSpPr>
        <p:spPr>
          <a:xfrm>
            <a:off x="-254946" y="-419100"/>
            <a:ext cx="1619462" cy="1481808"/>
          </a:xfrm>
          <a:custGeom>
            <a:avLst/>
            <a:gdLst/>
            <a:ahLst/>
            <a:cxnLst/>
            <a:rect l="l" t="t" r="r" b="b"/>
            <a:pathLst>
              <a:path w="1619462" h="1481808">
                <a:moveTo>
                  <a:pt x="0" y="0"/>
                </a:moveTo>
                <a:lnTo>
                  <a:pt x="1619462" y="0"/>
                </a:lnTo>
                <a:lnTo>
                  <a:pt x="1619462" y="1481808"/>
                </a:lnTo>
                <a:lnTo>
                  <a:pt x="0" y="1481808"/>
                </a:lnTo>
                <a:lnTo>
                  <a:pt x="0" y="0"/>
                </a:lnTo>
                <a:close/>
              </a:path>
            </a:pathLst>
          </a:custGeom>
          <a:blipFill>
            <a:blip r:embed="rId7"/>
            <a:stretch>
              <a:fillRect/>
            </a:stretch>
          </a:blipFill>
        </p:spPr>
        <p:txBody>
          <a:bodyPr/>
          <a:lstStyle/>
          <a:p>
            <a:endParaRPr lang="fi-FI"/>
          </a:p>
        </p:txBody>
      </p:sp>
      <p:sp>
        <p:nvSpPr>
          <p:cNvPr id="9" name="Freeform 9"/>
          <p:cNvSpPr/>
          <p:nvPr/>
        </p:nvSpPr>
        <p:spPr>
          <a:xfrm flipH="1">
            <a:off x="-498413" y="8675742"/>
            <a:ext cx="1366203" cy="1887672"/>
          </a:xfrm>
          <a:custGeom>
            <a:avLst/>
            <a:gdLst/>
            <a:ahLst/>
            <a:cxnLst/>
            <a:rect l="l" t="t" r="r" b="b"/>
            <a:pathLst>
              <a:path w="1366203" h="1887672">
                <a:moveTo>
                  <a:pt x="1366203" y="0"/>
                </a:moveTo>
                <a:lnTo>
                  <a:pt x="0" y="0"/>
                </a:lnTo>
                <a:lnTo>
                  <a:pt x="0" y="1887672"/>
                </a:lnTo>
                <a:lnTo>
                  <a:pt x="1366203" y="1887672"/>
                </a:lnTo>
                <a:lnTo>
                  <a:pt x="1366203" y="0"/>
                </a:lnTo>
                <a:close/>
              </a:path>
            </a:pathLst>
          </a:custGeom>
          <a:blipFill>
            <a:blip r:embed="rId8"/>
            <a:stretch>
              <a:fillRect/>
            </a:stretch>
          </a:blipFill>
        </p:spPr>
        <p:txBody>
          <a:bodyPr/>
          <a:lstStyle/>
          <a:p>
            <a:endParaRPr lang="fi-FI"/>
          </a:p>
        </p:txBody>
      </p:sp>
      <p:sp>
        <p:nvSpPr>
          <p:cNvPr id="10" name="TextBox 10"/>
          <p:cNvSpPr txBox="1"/>
          <p:nvPr/>
        </p:nvSpPr>
        <p:spPr>
          <a:xfrm>
            <a:off x="3766342" y="8475308"/>
            <a:ext cx="5761528" cy="1144270"/>
          </a:xfrm>
          <a:prstGeom prst="rect">
            <a:avLst/>
          </a:prstGeom>
        </p:spPr>
        <p:txBody>
          <a:bodyPr lIns="0" tIns="0" rIns="0" bIns="0" rtlCol="0" anchor="t">
            <a:spAutoFit/>
          </a:bodyPr>
          <a:lstStyle/>
          <a:p>
            <a:pPr algn="ctr">
              <a:lnSpc>
                <a:spcPts val="3079"/>
              </a:lnSpc>
              <a:spcBef>
                <a:spcPct val="0"/>
              </a:spcBef>
            </a:pPr>
            <a:r>
              <a:rPr lang="en-US" sz="2199">
                <a:solidFill>
                  <a:srgbClr val="006C3F"/>
                </a:solidFill>
                <a:latin typeface="Alata"/>
                <a:ea typeface="Alata"/>
                <a:cs typeface="Alata"/>
                <a:sym typeface="Alata"/>
              </a:rPr>
              <a:t>“Muistan kun lukiossa mietin, jättäisinkö ruotsin pois, koska se oli luma-linjalla mahdollista. Onneksi en jättänyt.”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27851" y="0"/>
            <a:ext cx="5813336" cy="10287000"/>
            <a:chOff x="0" y="0"/>
            <a:chExt cx="900638" cy="1593725"/>
          </a:xfrm>
        </p:grpSpPr>
        <p:sp>
          <p:nvSpPr>
            <p:cNvPr id="3" name="Freeform 3"/>
            <p:cNvSpPr/>
            <p:nvPr/>
          </p:nvSpPr>
          <p:spPr>
            <a:xfrm>
              <a:off x="0" y="0"/>
              <a:ext cx="900638" cy="1593725"/>
            </a:xfrm>
            <a:custGeom>
              <a:avLst/>
              <a:gdLst/>
              <a:ahLst/>
              <a:cxnLst/>
              <a:rect l="l" t="t" r="r" b="b"/>
              <a:pathLst>
                <a:path w="900638" h="1593725">
                  <a:moveTo>
                    <a:pt x="0" y="0"/>
                  </a:moveTo>
                  <a:lnTo>
                    <a:pt x="900638" y="0"/>
                  </a:lnTo>
                  <a:lnTo>
                    <a:pt x="900638" y="1593725"/>
                  </a:lnTo>
                  <a:lnTo>
                    <a:pt x="0" y="1593725"/>
                  </a:lnTo>
                  <a:close/>
                </a:path>
              </a:pathLst>
            </a:custGeom>
            <a:blipFill>
              <a:blip r:embed="rId3"/>
              <a:stretch>
                <a:fillRect l="-33289" r="-4072"/>
              </a:stretch>
            </a:blipFill>
          </p:spPr>
          <p:txBody>
            <a:bodyPr/>
            <a:lstStyle/>
            <a:p>
              <a:endParaRPr lang="fi-FI"/>
            </a:p>
          </p:txBody>
        </p:sp>
      </p:grpSp>
      <p:sp>
        <p:nvSpPr>
          <p:cNvPr id="4" name="TextBox 4"/>
          <p:cNvSpPr txBox="1"/>
          <p:nvPr/>
        </p:nvSpPr>
        <p:spPr>
          <a:xfrm>
            <a:off x="885696" y="1304126"/>
            <a:ext cx="11085517" cy="8220559"/>
          </a:xfrm>
          <a:prstGeom prst="rect">
            <a:avLst/>
          </a:prstGeom>
        </p:spPr>
        <p:txBody>
          <a:bodyPr lIns="0" tIns="0" rIns="0" bIns="0" rtlCol="0" anchor="t">
            <a:spAutoFit/>
          </a:bodyPr>
          <a:lstStyle/>
          <a:p>
            <a:pPr algn="l">
              <a:lnSpc>
                <a:spcPts val="4424"/>
              </a:lnSpc>
            </a:pPr>
            <a:r>
              <a:rPr lang="en-US" sz="2190">
                <a:solidFill>
                  <a:srgbClr val="283583"/>
                </a:solidFill>
                <a:latin typeface="Alata"/>
                <a:ea typeface="Alata"/>
                <a:cs typeface="Alata"/>
                <a:sym typeface="Alata"/>
              </a:rPr>
              <a:t>Ruotsin opiskelu ei kuitenkaan loppunut yo-kirjoituksiin, sillä yliopistossa jokaisella alalla on omat pakolliset ruotsin suulliset ja kirjalliset kurssit. Olin tyytyväinen, että tein lukiossa pohjatyötä ja siksi yliopistokurssini sujuivat niin hyvin. Nyt tiedän selviytyväni alan hommissa ruotsiksi, kun sellainen tilanne tulee eteen. Voin myös nykyään sanoa pitäväni ruotsin opinnoista ja olevani itsestäni ylpeä, mikä on todella arvokasta.</a:t>
            </a:r>
          </a:p>
          <a:p>
            <a:pPr algn="l">
              <a:lnSpc>
                <a:spcPts val="4424"/>
              </a:lnSpc>
            </a:pPr>
            <a:endParaRPr lang="en-US" sz="2190">
              <a:solidFill>
                <a:srgbClr val="283583"/>
              </a:solidFill>
              <a:latin typeface="Alata"/>
              <a:ea typeface="Alata"/>
              <a:cs typeface="Alata"/>
              <a:sym typeface="Alata"/>
            </a:endParaRPr>
          </a:p>
          <a:p>
            <a:pPr algn="l">
              <a:lnSpc>
                <a:spcPts val="4424"/>
              </a:lnSpc>
            </a:pPr>
            <a:r>
              <a:rPr lang="en-US" sz="2190">
                <a:solidFill>
                  <a:srgbClr val="283583"/>
                </a:solidFill>
                <a:latin typeface="Alata"/>
                <a:ea typeface="Alata"/>
                <a:cs typeface="Alata"/>
                <a:sym typeface="Alata"/>
              </a:rPr>
              <a:t>Yliopistossa yksi ensimmäisistä kotitehtävistäni oli tiivistää ruotsinkielinen tutkimusteksti suomeksi. Täällä yliopistossa oman alani ruotsin opintojakso on nimeltään ”Svenska för miljövetare”. Lähtötasotestistä sain kylmiltään 80/100, vaikka en ole juuri kirjoitusten jälkeen ruotsia harjoitellut. Moni muu tuntuu jännittävän tuota kurssia aika paljon. </a:t>
            </a:r>
          </a:p>
          <a:p>
            <a:pPr algn="l">
              <a:lnSpc>
                <a:spcPts val="4424"/>
              </a:lnSpc>
            </a:pPr>
            <a:endParaRPr lang="en-US" sz="2190">
              <a:solidFill>
                <a:srgbClr val="283583"/>
              </a:solidFill>
              <a:latin typeface="Alata"/>
              <a:ea typeface="Alata"/>
              <a:cs typeface="Alata"/>
              <a:sym typeface="Alata"/>
            </a:endParaRPr>
          </a:p>
          <a:p>
            <a:pPr algn="l">
              <a:lnSpc>
                <a:spcPts val="4424"/>
              </a:lnSpc>
            </a:pPr>
            <a:r>
              <a:rPr lang="en-US" sz="2190">
                <a:solidFill>
                  <a:srgbClr val="283583"/>
                </a:solidFill>
                <a:latin typeface="Alata"/>
                <a:ea typeface="Alata"/>
                <a:cs typeface="Alata"/>
                <a:sym typeface="Alata"/>
              </a:rPr>
              <a:t>Olen myös mukana kansainvälisessä toiminnassa ja saanut ruotsalaisia ystäviä. On kiva osata puhua heidän kanssaan ruotsia. Joensuussakin siis pääsee puhumaan ruotsia.</a:t>
            </a:r>
          </a:p>
        </p:txBody>
      </p:sp>
      <p:sp>
        <p:nvSpPr>
          <p:cNvPr id="5" name="Freeform 5"/>
          <p:cNvSpPr/>
          <p:nvPr/>
        </p:nvSpPr>
        <p:spPr>
          <a:xfrm>
            <a:off x="17036473" y="9799695"/>
            <a:ext cx="1046966" cy="293151"/>
          </a:xfrm>
          <a:custGeom>
            <a:avLst/>
            <a:gdLst/>
            <a:ahLst/>
            <a:cxnLst/>
            <a:rect l="l" t="t" r="r" b="b"/>
            <a:pathLst>
              <a:path w="1046966" h="293151">
                <a:moveTo>
                  <a:pt x="0" y="0"/>
                </a:moveTo>
                <a:lnTo>
                  <a:pt x="1046966" y="0"/>
                </a:lnTo>
                <a:lnTo>
                  <a:pt x="1046966" y="293150"/>
                </a:lnTo>
                <a:lnTo>
                  <a:pt x="0" y="293150"/>
                </a:lnTo>
                <a:lnTo>
                  <a:pt x="0" y="0"/>
                </a:lnTo>
                <a:close/>
              </a:path>
            </a:pathLst>
          </a:custGeom>
          <a:blipFill>
            <a:blip r:embed="rId4"/>
            <a:stretch>
              <a:fillRect/>
            </a:stretch>
          </a:blipFill>
        </p:spPr>
        <p:txBody>
          <a:bodyPr/>
          <a:lstStyle/>
          <a:p>
            <a:endParaRPr lang="fi-FI"/>
          </a:p>
        </p:txBody>
      </p:sp>
      <p:grpSp>
        <p:nvGrpSpPr>
          <p:cNvPr id="6" name="Group 6"/>
          <p:cNvGrpSpPr>
            <a:grpSpLocks noChangeAspect="1"/>
          </p:cNvGrpSpPr>
          <p:nvPr/>
        </p:nvGrpSpPr>
        <p:grpSpPr>
          <a:xfrm rot="-5400000">
            <a:off x="-167401" y="167401"/>
            <a:ext cx="1545046" cy="1210243"/>
            <a:chOff x="0" y="0"/>
            <a:chExt cx="4232466" cy="3315310"/>
          </a:xfrm>
        </p:grpSpPr>
        <p:sp>
          <p:nvSpPr>
            <p:cNvPr id="7" name="Freeform 7"/>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8" name="Freeform 8"/>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9" name="Freeform 9"/>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10" name="Freeform 10"/>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11" name="Freeform 11"/>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12" name="Freeform 12"/>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13" name="Freeform 13"/>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4" name="Freeform 14"/>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sp>
        <p:nvSpPr>
          <p:cNvPr id="15" name="Freeform 15"/>
          <p:cNvSpPr/>
          <p:nvPr/>
        </p:nvSpPr>
        <p:spPr>
          <a:xfrm rot="2613295" flipH="1">
            <a:off x="11626820" y="8992573"/>
            <a:ext cx="2017578" cy="1846084"/>
          </a:xfrm>
          <a:custGeom>
            <a:avLst/>
            <a:gdLst/>
            <a:ahLst/>
            <a:cxnLst/>
            <a:rect l="l" t="t" r="r" b="b"/>
            <a:pathLst>
              <a:path w="2017578" h="1846084">
                <a:moveTo>
                  <a:pt x="2017578" y="0"/>
                </a:moveTo>
                <a:lnTo>
                  <a:pt x="0" y="0"/>
                </a:lnTo>
                <a:lnTo>
                  <a:pt x="0" y="1846084"/>
                </a:lnTo>
                <a:lnTo>
                  <a:pt x="2017578" y="1846084"/>
                </a:lnTo>
                <a:lnTo>
                  <a:pt x="2017578" y="0"/>
                </a:lnTo>
                <a:close/>
              </a:path>
            </a:pathLst>
          </a:custGeom>
          <a:blipFill>
            <a:blip r:embed="rId5"/>
            <a:stretch>
              <a:fillRect/>
            </a:stretch>
          </a:blipFill>
        </p:spPr>
        <p:txBody>
          <a:bodyPr/>
          <a:lstStyle/>
          <a:p>
            <a:endParaRPr lang="fi-FI"/>
          </a:p>
        </p:txBody>
      </p:sp>
      <p:sp>
        <p:nvSpPr>
          <p:cNvPr id="16" name="Freeform 16"/>
          <p:cNvSpPr/>
          <p:nvPr/>
        </p:nvSpPr>
        <p:spPr>
          <a:xfrm>
            <a:off x="-429384" y="9135023"/>
            <a:ext cx="858768" cy="1561185"/>
          </a:xfrm>
          <a:custGeom>
            <a:avLst/>
            <a:gdLst/>
            <a:ahLst/>
            <a:cxnLst/>
            <a:rect l="l" t="t" r="r" b="b"/>
            <a:pathLst>
              <a:path w="858768" h="1561185">
                <a:moveTo>
                  <a:pt x="0" y="0"/>
                </a:moveTo>
                <a:lnTo>
                  <a:pt x="858768" y="0"/>
                </a:lnTo>
                <a:lnTo>
                  <a:pt x="858768" y="1561185"/>
                </a:lnTo>
                <a:lnTo>
                  <a:pt x="0" y="1561185"/>
                </a:lnTo>
                <a:lnTo>
                  <a:pt x="0" y="0"/>
                </a:lnTo>
                <a:close/>
              </a:path>
            </a:pathLst>
          </a:custGeom>
          <a:blipFill>
            <a:blip r:embed="rId6"/>
            <a:stretch>
              <a:fillRect/>
            </a:stretch>
          </a:blipFill>
        </p:spPr>
        <p:txBody>
          <a:bodyPr/>
          <a:lstStyle/>
          <a:p>
            <a:endParaRPr lang="fi-FI"/>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6432104" cy="10287000"/>
            <a:chOff x="0" y="0"/>
            <a:chExt cx="996501" cy="1593725"/>
          </a:xfrm>
        </p:grpSpPr>
        <p:sp>
          <p:nvSpPr>
            <p:cNvPr id="3" name="Freeform 3"/>
            <p:cNvSpPr/>
            <p:nvPr/>
          </p:nvSpPr>
          <p:spPr>
            <a:xfrm>
              <a:off x="0" y="0"/>
              <a:ext cx="996501" cy="1593725"/>
            </a:xfrm>
            <a:custGeom>
              <a:avLst/>
              <a:gdLst/>
              <a:ahLst/>
              <a:cxnLst/>
              <a:rect l="l" t="t" r="r" b="b"/>
              <a:pathLst>
                <a:path w="996501" h="1593725">
                  <a:moveTo>
                    <a:pt x="0" y="0"/>
                  </a:moveTo>
                  <a:lnTo>
                    <a:pt x="996501" y="0"/>
                  </a:lnTo>
                  <a:lnTo>
                    <a:pt x="996501" y="1593725"/>
                  </a:lnTo>
                  <a:lnTo>
                    <a:pt x="0" y="1593725"/>
                  </a:lnTo>
                  <a:close/>
                </a:path>
              </a:pathLst>
            </a:custGeom>
            <a:blipFill>
              <a:blip r:embed="rId3"/>
              <a:stretch>
                <a:fillRect l="-92161" r="-92161"/>
              </a:stretch>
            </a:blipFill>
          </p:spPr>
          <p:txBody>
            <a:bodyPr/>
            <a:lstStyle/>
            <a:p>
              <a:endParaRPr lang="fi-FI"/>
            </a:p>
          </p:txBody>
        </p:sp>
      </p:grpSp>
      <p:grpSp>
        <p:nvGrpSpPr>
          <p:cNvPr id="4" name="Group 4"/>
          <p:cNvGrpSpPr>
            <a:grpSpLocks noChangeAspect="1"/>
          </p:cNvGrpSpPr>
          <p:nvPr/>
        </p:nvGrpSpPr>
        <p:grpSpPr>
          <a:xfrm>
            <a:off x="15888262" y="0"/>
            <a:ext cx="2399738" cy="1879728"/>
            <a:chOff x="0" y="0"/>
            <a:chExt cx="4232466" cy="3315310"/>
          </a:xfrm>
        </p:grpSpPr>
        <p:sp>
          <p:nvSpPr>
            <p:cNvPr id="5" name="Freeform 5"/>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6" name="Freeform 6"/>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7" name="Freeform 7"/>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8" name="Freeform 8"/>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9" name="Freeform 9"/>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10" name="Freeform 10"/>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11" name="Freeform 11"/>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2" name="Freeform 12"/>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sp>
        <p:nvSpPr>
          <p:cNvPr id="13" name="Freeform 13"/>
          <p:cNvSpPr/>
          <p:nvPr/>
        </p:nvSpPr>
        <p:spPr>
          <a:xfrm>
            <a:off x="16777553" y="9735096"/>
            <a:ext cx="1343833" cy="391670"/>
          </a:xfrm>
          <a:custGeom>
            <a:avLst/>
            <a:gdLst/>
            <a:ahLst/>
            <a:cxnLst/>
            <a:rect l="l" t="t" r="r" b="b"/>
            <a:pathLst>
              <a:path w="1343833" h="391670">
                <a:moveTo>
                  <a:pt x="0" y="0"/>
                </a:moveTo>
                <a:lnTo>
                  <a:pt x="1343832" y="0"/>
                </a:lnTo>
                <a:lnTo>
                  <a:pt x="1343832" y="391670"/>
                </a:lnTo>
                <a:lnTo>
                  <a:pt x="0" y="391670"/>
                </a:lnTo>
                <a:lnTo>
                  <a:pt x="0" y="0"/>
                </a:lnTo>
                <a:close/>
              </a:path>
            </a:pathLst>
          </a:custGeom>
          <a:blipFill>
            <a:blip r:embed="rId4"/>
            <a:stretch>
              <a:fillRect/>
            </a:stretch>
          </a:blipFill>
        </p:spPr>
        <p:txBody>
          <a:bodyPr/>
          <a:lstStyle/>
          <a:p>
            <a:endParaRPr lang="fi-FI"/>
          </a:p>
        </p:txBody>
      </p:sp>
      <p:sp>
        <p:nvSpPr>
          <p:cNvPr id="14" name="Freeform 14"/>
          <p:cNvSpPr/>
          <p:nvPr/>
        </p:nvSpPr>
        <p:spPr>
          <a:xfrm>
            <a:off x="8165575" y="3330292"/>
            <a:ext cx="365151" cy="462949"/>
          </a:xfrm>
          <a:custGeom>
            <a:avLst/>
            <a:gdLst/>
            <a:ahLst/>
            <a:cxnLst/>
            <a:rect l="l" t="t" r="r" b="b"/>
            <a:pathLst>
              <a:path w="365151" h="462949">
                <a:moveTo>
                  <a:pt x="0" y="0"/>
                </a:moveTo>
                <a:lnTo>
                  <a:pt x="365150" y="0"/>
                </a:lnTo>
                <a:lnTo>
                  <a:pt x="365150" y="462949"/>
                </a:lnTo>
                <a:lnTo>
                  <a:pt x="0" y="4629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i-FI"/>
          </a:p>
        </p:txBody>
      </p:sp>
      <p:sp>
        <p:nvSpPr>
          <p:cNvPr id="15" name="Freeform 15"/>
          <p:cNvSpPr/>
          <p:nvPr/>
        </p:nvSpPr>
        <p:spPr>
          <a:xfrm>
            <a:off x="8165575" y="4250441"/>
            <a:ext cx="528884" cy="528884"/>
          </a:xfrm>
          <a:custGeom>
            <a:avLst/>
            <a:gdLst/>
            <a:ahLst/>
            <a:cxnLst/>
            <a:rect l="l" t="t" r="r" b="b"/>
            <a:pathLst>
              <a:path w="528884" h="528884">
                <a:moveTo>
                  <a:pt x="0" y="0"/>
                </a:moveTo>
                <a:lnTo>
                  <a:pt x="528883" y="0"/>
                </a:lnTo>
                <a:lnTo>
                  <a:pt x="528883" y="528884"/>
                </a:lnTo>
                <a:lnTo>
                  <a:pt x="0" y="52888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i-FI"/>
          </a:p>
        </p:txBody>
      </p:sp>
      <p:sp>
        <p:nvSpPr>
          <p:cNvPr id="16" name="TextBox 16"/>
          <p:cNvSpPr txBox="1"/>
          <p:nvPr/>
        </p:nvSpPr>
        <p:spPr>
          <a:xfrm>
            <a:off x="8083708" y="1908303"/>
            <a:ext cx="13328492" cy="962314"/>
          </a:xfrm>
          <a:prstGeom prst="rect">
            <a:avLst/>
          </a:prstGeom>
        </p:spPr>
        <p:txBody>
          <a:bodyPr lIns="0" tIns="0" rIns="0" bIns="0" rtlCol="0" anchor="t">
            <a:spAutoFit/>
          </a:bodyPr>
          <a:lstStyle/>
          <a:p>
            <a:pPr algn="l">
              <a:lnSpc>
                <a:spcPts val="7859"/>
              </a:lnSpc>
            </a:pPr>
            <a:r>
              <a:rPr lang="en-US" sz="5613">
                <a:solidFill>
                  <a:srgbClr val="283583"/>
                </a:solidFill>
                <a:latin typeface="Alata"/>
                <a:ea typeface="Alata"/>
                <a:cs typeface="Alata"/>
                <a:sym typeface="Alata"/>
              </a:rPr>
              <a:t>Annika, 21v</a:t>
            </a:r>
          </a:p>
        </p:txBody>
      </p:sp>
      <p:sp>
        <p:nvSpPr>
          <p:cNvPr id="17" name="TextBox 17"/>
          <p:cNvSpPr txBox="1"/>
          <p:nvPr/>
        </p:nvSpPr>
        <p:spPr>
          <a:xfrm>
            <a:off x="8093233" y="5487679"/>
            <a:ext cx="9858693" cy="2067387"/>
          </a:xfrm>
          <a:prstGeom prst="rect">
            <a:avLst/>
          </a:prstGeom>
        </p:spPr>
        <p:txBody>
          <a:bodyPr lIns="0" tIns="0" rIns="0" bIns="0" rtlCol="0" anchor="t">
            <a:spAutoFit/>
          </a:bodyPr>
          <a:lstStyle/>
          <a:p>
            <a:pPr algn="l">
              <a:lnSpc>
                <a:spcPts val="5612"/>
              </a:lnSpc>
            </a:pPr>
            <a:r>
              <a:rPr lang="en-US" sz="2778" dirty="0">
                <a:solidFill>
                  <a:srgbClr val="283583"/>
                </a:solidFill>
                <a:latin typeface="Alata"/>
                <a:ea typeface="Alata"/>
                <a:cs typeface="Alata"/>
                <a:sym typeface="Alata"/>
              </a:rPr>
              <a:t>“</a:t>
            </a:r>
            <a:r>
              <a:rPr lang="en-US" sz="2778" dirty="0" err="1">
                <a:solidFill>
                  <a:srgbClr val="283583"/>
                </a:solidFill>
                <a:latin typeface="Alata"/>
                <a:ea typeface="Alata"/>
                <a:cs typeface="Alata"/>
                <a:sym typeface="Alata"/>
              </a:rPr>
              <a:t>Ruotsin</a:t>
            </a:r>
            <a:r>
              <a:rPr lang="en-US" sz="2778" dirty="0">
                <a:solidFill>
                  <a:srgbClr val="283583"/>
                </a:solidFill>
                <a:latin typeface="Alata"/>
                <a:ea typeface="Alata"/>
                <a:cs typeface="Alata"/>
                <a:sym typeface="Alata"/>
              </a:rPr>
              <a:t> </a:t>
            </a:r>
            <a:r>
              <a:rPr lang="en-US" sz="2778" dirty="0" err="1">
                <a:solidFill>
                  <a:srgbClr val="283583"/>
                </a:solidFill>
                <a:latin typeface="Alata"/>
                <a:ea typeface="Alata"/>
                <a:cs typeface="Alata"/>
                <a:sym typeface="Alata"/>
              </a:rPr>
              <a:t>kielen</a:t>
            </a:r>
            <a:r>
              <a:rPr lang="en-US" sz="2778" dirty="0">
                <a:solidFill>
                  <a:srgbClr val="283583"/>
                </a:solidFill>
                <a:latin typeface="Alata"/>
                <a:ea typeface="Alata"/>
                <a:cs typeface="Alata"/>
                <a:sym typeface="Alata"/>
              </a:rPr>
              <a:t> </a:t>
            </a:r>
            <a:r>
              <a:rPr lang="en-US" sz="2778" dirty="0" err="1">
                <a:solidFill>
                  <a:srgbClr val="283583"/>
                </a:solidFill>
                <a:latin typeface="Alata"/>
                <a:ea typeface="Alata"/>
                <a:cs typeface="Alata"/>
                <a:sym typeface="Alata"/>
              </a:rPr>
              <a:t>osaaminen</a:t>
            </a:r>
            <a:r>
              <a:rPr lang="en-US" sz="2778" dirty="0">
                <a:solidFill>
                  <a:srgbClr val="283583"/>
                </a:solidFill>
                <a:latin typeface="Alata"/>
                <a:ea typeface="Alata"/>
                <a:cs typeface="Alata"/>
                <a:sym typeface="Alata"/>
              </a:rPr>
              <a:t> </a:t>
            </a:r>
            <a:r>
              <a:rPr lang="en-US" sz="2778" dirty="0" err="1">
                <a:solidFill>
                  <a:srgbClr val="283583"/>
                </a:solidFill>
                <a:latin typeface="Alata"/>
                <a:ea typeface="Alata"/>
                <a:cs typeface="Alata"/>
                <a:sym typeface="Alata"/>
              </a:rPr>
              <a:t>avasi</a:t>
            </a:r>
            <a:r>
              <a:rPr lang="en-US" sz="2778" dirty="0">
                <a:solidFill>
                  <a:srgbClr val="283583"/>
                </a:solidFill>
                <a:latin typeface="Alata"/>
                <a:ea typeface="Alata"/>
                <a:cs typeface="Alata"/>
                <a:sym typeface="Alata"/>
              </a:rPr>
              <a:t> </a:t>
            </a:r>
            <a:r>
              <a:rPr lang="en-US" sz="2778" dirty="0" err="1">
                <a:solidFill>
                  <a:srgbClr val="283583"/>
                </a:solidFill>
                <a:latin typeface="Alata"/>
                <a:ea typeface="Alata"/>
                <a:cs typeface="Alata"/>
                <a:sym typeface="Alata"/>
              </a:rPr>
              <a:t>minulle</a:t>
            </a:r>
            <a:r>
              <a:rPr lang="en-US" sz="2778" dirty="0">
                <a:solidFill>
                  <a:srgbClr val="283583"/>
                </a:solidFill>
                <a:latin typeface="Alata"/>
                <a:ea typeface="Alata"/>
                <a:cs typeface="Alata"/>
                <a:sym typeface="Alata"/>
              </a:rPr>
              <a:t> </a:t>
            </a:r>
            <a:r>
              <a:rPr lang="en-US" sz="2778" dirty="0" err="1">
                <a:solidFill>
                  <a:srgbClr val="283583"/>
                </a:solidFill>
                <a:latin typeface="Alata"/>
                <a:ea typeface="Alata"/>
                <a:cs typeface="Alata"/>
                <a:sym typeface="Alata"/>
              </a:rPr>
              <a:t>unelmieni</a:t>
            </a:r>
            <a:r>
              <a:rPr lang="en-US" sz="2778" dirty="0">
                <a:solidFill>
                  <a:srgbClr val="283583"/>
                </a:solidFill>
                <a:latin typeface="Alata"/>
                <a:ea typeface="Alata"/>
                <a:cs typeface="Alata"/>
                <a:sym typeface="Alata"/>
              </a:rPr>
              <a:t> </a:t>
            </a:r>
            <a:r>
              <a:rPr lang="en-US" sz="2778" dirty="0" err="1">
                <a:solidFill>
                  <a:srgbClr val="283583"/>
                </a:solidFill>
                <a:latin typeface="Alata"/>
                <a:ea typeface="Alata"/>
                <a:cs typeface="Alata"/>
                <a:sym typeface="Alata"/>
              </a:rPr>
              <a:t>opiskelupaikan</a:t>
            </a:r>
            <a:r>
              <a:rPr lang="en-US" sz="2778" dirty="0">
                <a:solidFill>
                  <a:srgbClr val="283583"/>
                </a:solidFill>
                <a:latin typeface="Alata"/>
                <a:ea typeface="Alata"/>
                <a:cs typeface="Alata"/>
                <a:sym typeface="Alata"/>
              </a:rPr>
              <a:t> Åbo </a:t>
            </a:r>
            <a:r>
              <a:rPr lang="en-US" sz="2778" dirty="0" err="1">
                <a:solidFill>
                  <a:srgbClr val="283583"/>
                </a:solidFill>
                <a:latin typeface="Alata"/>
                <a:ea typeface="Alata"/>
                <a:cs typeface="Alata"/>
                <a:sym typeface="Alata"/>
              </a:rPr>
              <a:t>Akademissa</a:t>
            </a:r>
            <a:r>
              <a:rPr lang="en-US" sz="2778" dirty="0">
                <a:solidFill>
                  <a:srgbClr val="283583"/>
                </a:solidFill>
                <a:latin typeface="Alata"/>
                <a:ea typeface="Alata"/>
                <a:cs typeface="Alata"/>
                <a:sym typeface="Alata"/>
              </a:rPr>
              <a:t>. </a:t>
            </a:r>
            <a:r>
              <a:rPr lang="en-US" sz="2778" dirty="0" err="1">
                <a:solidFill>
                  <a:srgbClr val="283583"/>
                </a:solidFill>
                <a:latin typeface="Alata"/>
                <a:ea typeface="Alata"/>
                <a:cs typeface="Alata"/>
                <a:sym typeface="Alata"/>
              </a:rPr>
              <a:t>Missään</a:t>
            </a:r>
            <a:r>
              <a:rPr lang="en-US" sz="2778" dirty="0">
                <a:solidFill>
                  <a:srgbClr val="283583"/>
                </a:solidFill>
                <a:latin typeface="Alata"/>
                <a:ea typeface="Alata"/>
                <a:cs typeface="Alata"/>
                <a:sym typeface="Alata"/>
              </a:rPr>
              <a:t> </a:t>
            </a:r>
            <a:r>
              <a:rPr lang="en-US" sz="2778" dirty="0" err="1">
                <a:solidFill>
                  <a:srgbClr val="283583"/>
                </a:solidFill>
                <a:latin typeface="Alata"/>
                <a:ea typeface="Alata"/>
                <a:cs typeface="Alata"/>
                <a:sym typeface="Alata"/>
              </a:rPr>
              <a:t>muualla</a:t>
            </a:r>
            <a:r>
              <a:rPr lang="en-US" sz="2778" dirty="0">
                <a:solidFill>
                  <a:srgbClr val="283583"/>
                </a:solidFill>
                <a:latin typeface="Alata"/>
                <a:ea typeface="Alata"/>
                <a:cs typeface="Alata"/>
                <a:sym typeface="Alata"/>
              </a:rPr>
              <a:t> </a:t>
            </a:r>
            <a:r>
              <a:rPr lang="en-US" sz="2778" dirty="0" err="1">
                <a:solidFill>
                  <a:srgbClr val="283583"/>
                </a:solidFill>
                <a:latin typeface="Alata"/>
                <a:ea typeface="Alata"/>
                <a:cs typeface="Alata"/>
                <a:sym typeface="Alata"/>
              </a:rPr>
              <a:t>Suomessa</a:t>
            </a:r>
            <a:r>
              <a:rPr lang="en-US" sz="2778" dirty="0">
                <a:solidFill>
                  <a:srgbClr val="283583"/>
                </a:solidFill>
                <a:latin typeface="Alata"/>
                <a:ea typeface="Alata"/>
                <a:cs typeface="Alata"/>
                <a:sym typeface="Alata"/>
              </a:rPr>
              <a:t> </a:t>
            </a:r>
            <a:r>
              <a:rPr lang="en-US" sz="2778" dirty="0" err="1">
                <a:solidFill>
                  <a:srgbClr val="283583"/>
                </a:solidFill>
                <a:latin typeface="Alata"/>
                <a:ea typeface="Alata"/>
                <a:cs typeface="Alata"/>
                <a:sym typeface="Alata"/>
              </a:rPr>
              <a:t>ei</a:t>
            </a:r>
            <a:r>
              <a:rPr lang="en-US" sz="2778" dirty="0">
                <a:solidFill>
                  <a:srgbClr val="283583"/>
                </a:solidFill>
                <a:latin typeface="Alata"/>
                <a:ea typeface="Alata"/>
                <a:cs typeface="Alata"/>
                <a:sym typeface="Alata"/>
              </a:rPr>
              <a:t> </a:t>
            </a:r>
            <a:r>
              <a:rPr lang="en-US" sz="2778" dirty="0" err="1">
                <a:solidFill>
                  <a:srgbClr val="283583"/>
                </a:solidFill>
                <a:latin typeface="Alata"/>
                <a:ea typeface="Alata"/>
                <a:cs typeface="Alata"/>
                <a:sym typeface="Alata"/>
              </a:rPr>
              <a:t>voi</a:t>
            </a:r>
            <a:r>
              <a:rPr lang="en-US" sz="2778" dirty="0">
                <a:solidFill>
                  <a:srgbClr val="283583"/>
                </a:solidFill>
                <a:latin typeface="Alata"/>
                <a:ea typeface="Alata"/>
                <a:cs typeface="Alata"/>
                <a:sym typeface="Alata"/>
              </a:rPr>
              <a:t> </a:t>
            </a:r>
            <a:r>
              <a:rPr lang="en-US" sz="2778" dirty="0" err="1">
                <a:solidFill>
                  <a:srgbClr val="283583"/>
                </a:solidFill>
                <a:latin typeface="Alata"/>
                <a:ea typeface="Alata"/>
                <a:cs typeface="Alata"/>
                <a:sym typeface="Alata"/>
              </a:rPr>
              <a:t>opiskella</a:t>
            </a:r>
            <a:r>
              <a:rPr lang="en-US" sz="2778" dirty="0">
                <a:solidFill>
                  <a:srgbClr val="283583"/>
                </a:solidFill>
                <a:latin typeface="Alata"/>
                <a:ea typeface="Alata"/>
                <a:cs typeface="Alata"/>
                <a:sym typeface="Alata"/>
              </a:rPr>
              <a:t> </a:t>
            </a:r>
            <a:r>
              <a:rPr lang="en-US" sz="2778" dirty="0" err="1">
                <a:solidFill>
                  <a:srgbClr val="283583"/>
                </a:solidFill>
                <a:latin typeface="Alata"/>
                <a:ea typeface="Alata"/>
                <a:cs typeface="Alata"/>
                <a:sym typeface="Alata"/>
              </a:rPr>
              <a:t>meribiologiaa</a:t>
            </a:r>
            <a:r>
              <a:rPr lang="en-US" sz="2778" dirty="0">
                <a:solidFill>
                  <a:srgbClr val="283583"/>
                </a:solidFill>
                <a:latin typeface="Alata"/>
                <a:ea typeface="Alata"/>
                <a:cs typeface="Alata"/>
                <a:sym typeface="Alata"/>
              </a:rPr>
              <a:t>.”</a:t>
            </a:r>
          </a:p>
        </p:txBody>
      </p:sp>
      <p:sp>
        <p:nvSpPr>
          <p:cNvPr id="18" name="TextBox 18"/>
          <p:cNvSpPr txBox="1"/>
          <p:nvPr/>
        </p:nvSpPr>
        <p:spPr>
          <a:xfrm>
            <a:off x="8893591" y="3197231"/>
            <a:ext cx="9920420" cy="596010"/>
          </a:xfrm>
          <a:prstGeom prst="rect">
            <a:avLst/>
          </a:prstGeom>
        </p:spPr>
        <p:txBody>
          <a:bodyPr lIns="0" tIns="0" rIns="0" bIns="0" rtlCol="0" anchor="t">
            <a:spAutoFit/>
          </a:bodyPr>
          <a:lstStyle/>
          <a:p>
            <a:pPr algn="l">
              <a:lnSpc>
                <a:spcPts val="5252"/>
              </a:lnSpc>
            </a:pPr>
            <a:r>
              <a:rPr lang="en-US" sz="2600">
                <a:solidFill>
                  <a:srgbClr val="283583"/>
                </a:solidFill>
                <a:latin typeface="Alata"/>
                <a:ea typeface="Alata"/>
                <a:cs typeface="Alata"/>
                <a:sym typeface="Alata"/>
              </a:rPr>
              <a:t>Åbo Akademi, Turku</a:t>
            </a:r>
          </a:p>
        </p:txBody>
      </p:sp>
      <p:sp>
        <p:nvSpPr>
          <p:cNvPr id="19" name="TextBox 19"/>
          <p:cNvSpPr txBox="1"/>
          <p:nvPr/>
        </p:nvSpPr>
        <p:spPr>
          <a:xfrm>
            <a:off x="8893591" y="4117091"/>
            <a:ext cx="9920420" cy="596010"/>
          </a:xfrm>
          <a:prstGeom prst="rect">
            <a:avLst/>
          </a:prstGeom>
        </p:spPr>
        <p:txBody>
          <a:bodyPr lIns="0" tIns="0" rIns="0" bIns="0" rtlCol="0" anchor="t">
            <a:spAutoFit/>
          </a:bodyPr>
          <a:lstStyle/>
          <a:p>
            <a:pPr algn="l">
              <a:lnSpc>
                <a:spcPts val="5252"/>
              </a:lnSpc>
            </a:pPr>
            <a:r>
              <a:rPr lang="en-US" sz="2600">
                <a:solidFill>
                  <a:srgbClr val="283583"/>
                </a:solidFill>
                <a:latin typeface="Alata"/>
                <a:ea typeface="Alata"/>
                <a:cs typeface="Alata"/>
                <a:sym typeface="Alata"/>
              </a:rPr>
              <a:t>Yliopisto-opiskelija, meribiologia</a:t>
            </a:r>
          </a:p>
        </p:txBody>
      </p:sp>
      <p:grpSp>
        <p:nvGrpSpPr>
          <p:cNvPr id="20" name="Group 20"/>
          <p:cNvGrpSpPr>
            <a:grpSpLocks noChangeAspect="1"/>
          </p:cNvGrpSpPr>
          <p:nvPr/>
        </p:nvGrpSpPr>
        <p:grpSpPr>
          <a:xfrm rot="-10800000">
            <a:off x="6432104" y="8340687"/>
            <a:ext cx="1141553" cy="1946313"/>
            <a:chOff x="0" y="0"/>
            <a:chExt cx="2022767" cy="3448761"/>
          </a:xfrm>
        </p:grpSpPr>
        <p:sp>
          <p:nvSpPr>
            <p:cNvPr id="21" name="Freeform 21"/>
            <p:cNvSpPr/>
            <p:nvPr/>
          </p:nvSpPr>
          <p:spPr>
            <a:xfrm>
              <a:off x="1087501" y="404368"/>
              <a:ext cx="871728" cy="2504821"/>
            </a:xfrm>
            <a:custGeom>
              <a:avLst/>
              <a:gdLst/>
              <a:ahLst/>
              <a:cxnLst/>
              <a:rect l="l" t="t" r="r" b="b"/>
              <a:pathLst>
                <a:path w="871728" h="2504821">
                  <a:moveTo>
                    <a:pt x="871728" y="0"/>
                  </a:moveTo>
                  <a:cubicBezTo>
                    <a:pt x="475488" y="94615"/>
                    <a:pt x="189865" y="389509"/>
                    <a:pt x="97409" y="828421"/>
                  </a:cubicBezTo>
                  <a:cubicBezTo>
                    <a:pt x="0" y="1291209"/>
                    <a:pt x="110871" y="1885442"/>
                    <a:pt x="407797" y="2433193"/>
                  </a:cubicBezTo>
                  <a:cubicBezTo>
                    <a:pt x="434721" y="2482850"/>
                    <a:pt x="475107" y="2504821"/>
                    <a:pt x="507746" y="2504821"/>
                  </a:cubicBezTo>
                  <a:cubicBezTo>
                    <a:pt x="552069" y="2504821"/>
                    <a:pt x="582168" y="2464435"/>
                    <a:pt x="545846" y="2397379"/>
                  </a:cubicBezTo>
                  <a:cubicBezTo>
                    <a:pt x="393192" y="2115947"/>
                    <a:pt x="292227" y="1821561"/>
                    <a:pt x="251841" y="1541653"/>
                  </a:cubicBezTo>
                  <a:cubicBezTo>
                    <a:pt x="179705" y="1040511"/>
                    <a:pt x="292227" y="602869"/>
                    <a:pt x="589407" y="363474"/>
                  </a:cubicBezTo>
                  <a:cubicBezTo>
                    <a:pt x="672719" y="296291"/>
                    <a:pt x="767715" y="244856"/>
                    <a:pt x="871601" y="209423"/>
                  </a:cubicBezTo>
                  <a:lnTo>
                    <a:pt x="871601" y="209423"/>
                  </a:lnTo>
                  <a:lnTo>
                    <a:pt x="871601" y="0"/>
                  </a:lnTo>
                  <a:close/>
                </a:path>
              </a:pathLst>
            </a:custGeom>
            <a:solidFill>
              <a:srgbClr val="009941"/>
            </a:solidFill>
          </p:spPr>
          <p:txBody>
            <a:bodyPr/>
            <a:lstStyle/>
            <a:p>
              <a:endParaRPr lang="fi-FI"/>
            </a:p>
          </p:txBody>
        </p:sp>
        <p:sp>
          <p:nvSpPr>
            <p:cNvPr id="22" name="Freeform 22"/>
            <p:cNvSpPr/>
            <p:nvPr/>
          </p:nvSpPr>
          <p:spPr>
            <a:xfrm>
              <a:off x="680974" y="63754"/>
              <a:ext cx="288925" cy="334010"/>
            </a:xfrm>
            <a:custGeom>
              <a:avLst/>
              <a:gdLst/>
              <a:ahLst/>
              <a:cxnLst/>
              <a:rect l="l" t="t" r="r" b="b"/>
              <a:pathLst>
                <a:path w="288925" h="334010">
                  <a:moveTo>
                    <a:pt x="147447" y="762"/>
                  </a:moveTo>
                  <a:lnTo>
                    <a:pt x="154559" y="2413"/>
                  </a:lnTo>
                  <a:cubicBezTo>
                    <a:pt x="181229" y="9398"/>
                    <a:pt x="199644" y="22733"/>
                    <a:pt x="214630" y="41148"/>
                  </a:cubicBezTo>
                  <a:cubicBezTo>
                    <a:pt x="228346" y="58039"/>
                    <a:pt x="237744" y="77470"/>
                    <a:pt x="245999" y="97409"/>
                  </a:cubicBezTo>
                  <a:cubicBezTo>
                    <a:pt x="260350" y="131953"/>
                    <a:pt x="269367" y="168021"/>
                    <a:pt x="274828" y="204851"/>
                  </a:cubicBezTo>
                  <a:lnTo>
                    <a:pt x="287782" y="308356"/>
                  </a:lnTo>
                  <a:cubicBezTo>
                    <a:pt x="288925" y="317754"/>
                    <a:pt x="284861" y="324866"/>
                    <a:pt x="276733" y="329565"/>
                  </a:cubicBezTo>
                  <a:cubicBezTo>
                    <a:pt x="269113" y="334010"/>
                    <a:pt x="209423" y="319659"/>
                    <a:pt x="193675" y="307086"/>
                  </a:cubicBezTo>
                  <a:lnTo>
                    <a:pt x="159385" y="276987"/>
                  </a:lnTo>
                  <a:cubicBezTo>
                    <a:pt x="133604" y="251968"/>
                    <a:pt x="112522" y="223266"/>
                    <a:pt x="92964" y="193294"/>
                  </a:cubicBezTo>
                  <a:lnTo>
                    <a:pt x="48514" y="126492"/>
                  </a:lnTo>
                  <a:cubicBezTo>
                    <a:pt x="37338" y="110363"/>
                    <a:pt x="24638" y="95377"/>
                    <a:pt x="9398" y="82804"/>
                  </a:cubicBezTo>
                  <a:cubicBezTo>
                    <a:pt x="0" y="75057"/>
                    <a:pt x="1778" y="56769"/>
                    <a:pt x="11684" y="50419"/>
                  </a:cubicBezTo>
                  <a:lnTo>
                    <a:pt x="61595" y="19431"/>
                  </a:lnTo>
                  <a:cubicBezTo>
                    <a:pt x="79883" y="10033"/>
                    <a:pt x="99060" y="3175"/>
                    <a:pt x="119634" y="889"/>
                  </a:cubicBezTo>
                  <a:lnTo>
                    <a:pt x="126873" y="127"/>
                  </a:lnTo>
                  <a:cubicBezTo>
                    <a:pt x="136144" y="0"/>
                    <a:pt x="141732" y="381"/>
                    <a:pt x="147447" y="762"/>
                  </a:cubicBezTo>
                </a:path>
              </a:pathLst>
            </a:custGeom>
            <a:solidFill>
              <a:srgbClr val="009941"/>
            </a:solidFill>
          </p:spPr>
          <p:txBody>
            <a:bodyPr/>
            <a:lstStyle/>
            <a:p>
              <a:endParaRPr lang="fi-FI"/>
            </a:p>
          </p:txBody>
        </p:sp>
        <p:sp>
          <p:nvSpPr>
            <p:cNvPr id="23" name="Freeform 23"/>
            <p:cNvSpPr/>
            <p:nvPr/>
          </p:nvSpPr>
          <p:spPr>
            <a:xfrm>
              <a:off x="841883" y="630555"/>
              <a:ext cx="184785" cy="484759"/>
            </a:xfrm>
            <a:custGeom>
              <a:avLst/>
              <a:gdLst/>
              <a:ahLst/>
              <a:cxnLst/>
              <a:rect l="l" t="t" r="r" b="b"/>
              <a:pathLst>
                <a:path w="184785" h="484759">
                  <a:moveTo>
                    <a:pt x="184785" y="362585"/>
                  </a:moveTo>
                  <a:cubicBezTo>
                    <a:pt x="182499" y="398653"/>
                    <a:pt x="176911" y="426593"/>
                    <a:pt x="162052" y="452120"/>
                  </a:cubicBezTo>
                  <a:lnTo>
                    <a:pt x="146939" y="473202"/>
                  </a:lnTo>
                  <a:cubicBezTo>
                    <a:pt x="137287" y="484759"/>
                    <a:pt x="124079" y="484759"/>
                    <a:pt x="110871" y="481711"/>
                  </a:cubicBezTo>
                  <a:lnTo>
                    <a:pt x="99949" y="474345"/>
                  </a:lnTo>
                  <a:cubicBezTo>
                    <a:pt x="93472" y="453771"/>
                    <a:pt x="89789" y="439928"/>
                    <a:pt x="84582" y="426466"/>
                  </a:cubicBezTo>
                  <a:lnTo>
                    <a:pt x="44958" y="325755"/>
                  </a:lnTo>
                  <a:cubicBezTo>
                    <a:pt x="31496" y="291592"/>
                    <a:pt x="18796" y="257048"/>
                    <a:pt x="11049" y="220980"/>
                  </a:cubicBezTo>
                  <a:cubicBezTo>
                    <a:pt x="3175" y="184785"/>
                    <a:pt x="0" y="148336"/>
                    <a:pt x="4064" y="111379"/>
                  </a:cubicBezTo>
                  <a:cubicBezTo>
                    <a:pt x="7747" y="77851"/>
                    <a:pt x="17399" y="46228"/>
                    <a:pt x="34671" y="17145"/>
                  </a:cubicBezTo>
                  <a:cubicBezTo>
                    <a:pt x="43688" y="2032"/>
                    <a:pt x="57658" y="0"/>
                    <a:pt x="70358" y="12192"/>
                  </a:cubicBezTo>
                  <a:cubicBezTo>
                    <a:pt x="93853" y="34671"/>
                    <a:pt x="112268" y="60960"/>
                    <a:pt x="126873" y="90043"/>
                  </a:cubicBezTo>
                  <a:cubicBezTo>
                    <a:pt x="144653" y="125222"/>
                    <a:pt x="156337" y="162560"/>
                    <a:pt x="164592" y="200914"/>
                  </a:cubicBezTo>
                  <a:lnTo>
                    <a:pt x="183007" y="320167"/>
                  </a:lnTo>
                  <a:cubicBezTo>
                    <a:pt x="184531" y="336550"/>
                    <a:pt x="184277" y="353187"/>
                    <a:pt x="184658" y="362712"/>
                  </a:cubicBezTo>
                </a:path>
              </a:pathLst>
            </a:custGeom>
            <a:solidFill>
              <a:srgbClr val="009941"/>
            </a:solidFill>
          </p:spPr>
          <p:txBody>
            <a:bodyPr/>
            <a:lstStyle/>
            <a:p>
              <a:endParaRPr lang="fi-FI"/>
            </a:p>
          </p:txBody>
        </p:sp>
        <p:sp>
          <p:nvSpPr>
            <p:cNvPr id="24" name="Freeform 24"/>
            <p:cNvSpPr/>
            <p:nvPr/>
          </p:nvSpPr>
          <p:spPr>
            <a:xfrm>
              <a:off x="449326" y="507111"/>
              <a:ext cx="267208" cy="330327"/>
            </a:xfrm>
            <a:custGeom>
              <a:avLst/>
              <a:gdLst/>
              <a:ahLst/>
              <a:cxnLst/>
              <a:rect l="l" t="t" r="r" b="b"/>
              <a:pathLst>
                <a:path w="267208" h="330327">
                  <a:moveTo>
                    <a:pt x="267208" y="301117"/>
                  </a:moveTo>
                  <a:lnTo>
                    <a:pt x="265811" y="310134"/>
                  </a:lnTo>
                  <a:cubicBezTo>
                    <a:pt x="261620" y="324993"/>
                    <a:pt x="252349" y="330327"/>
                    <a:pt x="241808" y="327406"/>
                  </a:cubicBezTo>
                  <a:cubicBezTo>
                    <a:pt x="234315" y="325374"/>
                    <a:pt x="128270" y="245237"/>
                    <a:pt x="84074" y="212471"/>
                  </a:cubicBezTo>
                  <a:lnTo>
                    <a:pt x="39878" y="179070"/>
                  </a:lnTo>
                  <a:cubicBezTo>
                    <a:pt x="30226" y="171577"/>
                    <a:pt x="21463" y="163068"/>
                    <a:pt x="13970" y="153289"/>
                  </a:cubicBezTo>
                  <a:cubicBezTo>
                    <a:pt x="6223" y="143002"/>
                    <a:pt x="762" y="131953"/>
                    <a:pt x="0" y="118745"/>
                  </a:cubicBezTo>
                  <a:lnTo>
                    <a:pt x="6985" y="89281"/>
                  </a:lnTo>
                  <a:cubicBezTo>
                    <a:pt x="12192" y="79121"/>
                    <a:pt x="19050" y="70104"/>
                    <a:pt x="26924" y="61976"/>
                  </a:cubicBezTo>
                  <a:lnTo>
                    <a:pt x="87757" y="10668"/>
                  </a:lnTo>
                  <a:cubicBezTo>
                    <a:pt x="94996" y="5461"/>
                    <a:pt x="102997" y="1524"/>
                    <a:pt x="112014" y="0"/>
                  </a:cubicBezTo>
                  <a:lnTo>
                    <a:pt x="128524" y="1143"/>
                  </a:lnTo>
                  <a:cubicBezTo>
                    <a:pt x="137922" y="12319"/>
                    <a:pt x="141097" y="17399"/>
                    <a:pt x="143637" y="22733"/>
                  </a:cubicBezTo>
                  <a:lnTo>
                    <a:pt x="249936" y="242443"/>
                  </a:lnTo>
                  <a:cubicBezTo>
                    <a:pt x="255143" y="253238"/>
                    <a:pt x="259588" y="264287"/>
                    <a:pt x="263652" y="275590"/>
                  </a:cubicBezTo>
                  <a:lnTo>
                    <a:pt x="267208" y="301371"/>
                  </a:lnTo>
                </a:path>
              </a:pathLst>
            </a:custGeom>
            <a:solidFill>
              <a:srgbClr val="009941"/>
            </a:solidFill>
          </p:spPr>
          <p:txBody>
            <a:bodyPr/>
            <a:lstStyle/>
            <a:p>
              <a:endParaRPr lang="fi-FI"/>
            </a:p>
          </p:txBody>
        </p:sp>
        <p:sp>
          <p:nvSpPr>
            <p:cNvPr id="25" name="Freeform 25"/>
            <p:cNvSpPr/>
            <p:nvPr/>
          </p:nvSpPr>
          <p:spPr>
            <a:xfrm>
              <a:off x="85217" y="1326769"/>
              <a:ext cx="1874266" cy="1978406"/>
            </a:xfrm>
            <a:custGeom>
              <a:avLst/>
              <a:gdLst/>
              <a:ahLst/>
              <a:cxnLst/>
              <a:rect l="l" t="t" r="r" b="b"/>
              <a:pathLst>
                <a:path w="1874266" h="1978406">
                  <a:moveTo>
                    <a:pt x="1278509" y="127"/>
                  </a:moveTo>
                  <a:cubicBezTo>
                    <a:pt x="1243330" y="127"/>
                    <a:pt x="1206881" y="5207"/>
                    <a:pt x="1169797" y="16002"/>
                  </a:cubicBezTo>
                  <a:cubicBezTo>
                    <a:pt x="1100074" y="36322"/>
                    <a:pt x="1038479" y="71628"/>
                    <a:pt x="984758" y="120650"/>
                  </a:cubicBezTo>
                  <a:lnTo>
                    <a:pt x="919099" y="182880"/>
                  </a:lnTo>
                  <a:cubicBezTo>
                    <a:pt x="868553" y="173482"/>
                    <a:pt x="821944" y="162306"/>
                    <a:pt x="774700" y="156718"/>
                  </a:cubicBezTo>
                  <a:cubicBezTo>
                    <a:pt x="766064" y="155702"/>
                    <a:pt x="757555" y="155194"/>
                    <a:pt x="749046" y="155194"/>
                  </a:cubicBezTo>
                  <a:cubicBezTo>
                    <a:pt x="707517" y="155194"/>
                    <a:pt x="667258" y="166751"/>
                    <a:pt x="628269" y="184785"/>
                  </a:cubicBezTo>
                  <a:cubicBezTo>
                    <a:pt x="583184" y="205740"/>
                    <a:pt x="552831" y="243586"/>
                    <a:pt x="519303" y="276860"/>
                  </a:cubicBezTo>
                  <a:lnTo>
                    <a:pt x="444119" y="240157"/>
                  </a:lnTo>
                  <a:cubicBezTo>
                    <a:pt x="416179" y="229235"/>
                    <a:pt x="388366" y="223774"/>
                    <a:pt x="360807" y="223774"/>
                  </a:cubicBezTo>
                  <a:cubicBezTo>
                    <a:pt x="325374" y="223774"/>
                    <a:pt x="290322" y="232791"/>
                    <a:pt x="255905" y="250698"/>
                  </a:cubicBezTo>
                  <a:cubicBezTo>
                    <a:pt x="171323" y="294640"/>
                    <a:pt x="136017" y="378714"/>
                    <a:pt x="165227" y="468503"/>
                  </a:cubicBezTo>
                  <a:cubicBezTo>
                    <a:pt x="172212" y="490220"/>
                    <a:pt x="182499" y="511175"/>
                    <a:pt x="194056" y="530733"/>
                  </a:cubicBezTo>
                  <a:lnTo>
                    <a:pt x="279273" y="669163"/>
                  </a:lnTo>
                  <a:cubicBezTo>
                    <a:pt x="285369" y="679069"/>
                    <a:pt x="289814" y="689991"/>
                    <a:pt x="295148" y="700786"/>
                  </a:cubicBezTo>
                  <a:lnTo>
                    <a:pt x="267462" y="722503"/>
                  </a:lnTo>
                  <a:cubicBezTo>
                    <a:pt x="200533" y="772033"/>
                    <a:pt x="145415" y="831723"/>
                    <a:pt x="104521" y="904748"/>
                  </a:cubicBezTo>
                  <a:cubicBezTo>
                    <a:pt x="22479" y="1051433"/>
                    <a:pt x="0" y="1205484"/>
                    <a:pt x="45339" y="1366647"/>
                  </a:cubicBezTo>
                  <a:cubicBezTo>
                    <a:pt x="54864" y="1400429"/>
                    <a:pt x="69596" y="1433957"/>
                    <a:pt x="88265" y="1463421"/>
                  </a:cubicBezTo>
                  <a:cubicBezTo>
                    <a:pt x="126873" y="1524254"/>
                    <a:pt x="177673" y="1556131"/>
                    <a:pt x="234188" y="1556131"/>
                  </a:cubicBezTo>
                  <a:cubicBezTo>
                    <a:pt x="254381" y="1556131"/>
                    <a:pt x="275209" y="1552067"/>
                    <a:pt x="296545" y="1543812"/>
                  </a:cubicBezTo>
                  <a:cubicBezTo>
                    <a:pt x="303911" y="1541018"/>
                    <a:pt x="312039" y="1540383"/>
                    <a:pt x="322580" y="1538224"/>
                  </a:cubicBezTo>
                  <a:lnTo>
                    <a:pt x="341376" y="1606042"/>
                  </a:lnTo>
                  <a:cubicBezTo>
                    <a:pt x="388874" y="1755013"/>
                    <a:pt x="514985" y="1844802"/>
                    <a:pt x="658749" y="1844802"/>
                  </a:cubicBezTo>
                  <a:cubicBezTo>
                    <a:pt x="696849" y="1844802"/>
                    <a:pt x="736346" y="1838452"/>
                    <a:pt x="775843" y="1825244"/>
                  </a:cubicBezTo>
                  <a:cubicBezTo>
                    <a:pt x="822071" y="1809750"/>
                    <a:pt x="864235" y="1786763"/>
                    <a:pt x="902081" y="1755521"/>
                  </a:cubicBezTo>
                  <a:lnTo>
                    <a:pt x="935355" y="1733423"/>
                  </a:lnTo>
                  <a:lnTo>
                    <a:pt x="963041" y="1777619"/>
                  </a:lnTo>
                  <a:cubicBezTo>
                    <a:pt x="1006729" y="1839341"/>
                    <a:pt x="1056386" y="1893443"/>
                    <a:pt x="1123950" y="1931797"/>
                  </a:cubicBezTo>
                  <a:cubicBezTo>
                    <a:pt x="1180465" y="1963928"/>
                    <a:pt x="1240028" y="1978406"/>
                    <a:pt x="1298067" y="1978406"/>
                  </a:cubicBezTo>
                  <a:cubicBezTo>
                    <a:pt x="1439799" y="1978406"/>
                    <a:pt x="1572514" y="1892173"/>
                    <a:pt x="1631188" y="1767586"/>
                  </a:cubicBezTo>
                  <a:lnTo>
                    <a:pt x="1658239" y="1708277"/>
                  </a:lnTo>
                  <a:cubicBezTo>
                    <a:pt x="1686560" y="1694942"/>
                    <a:pt x="1711960" y="1684528"/>
                    <a:pt x="1735709" y="1671193"/>
                  </a:cubicBezTo>
                  <a:lnTo>
                    <a:pt x="1804289" y="1626362"/>
                  </a:lnTo>
                  <a:cubicBezTo>
                    <a:pt x="1829181" y="1607820"/>
                    <a:pt x="1852549" y="1587881"/>
                    <a:pt x="1874266" y="1566799"/>
                  </a:cubicBezTo>
                  <a:lnTo>
                    <a:pt x="1874266" y="1566799"/>
                  </a:lnTo>
                  <a:lnTo>
                    <a:pt x="1874266" y="244348"/>
                  </a:lnTo>
                  <a:lnTo>
                    <a:pt x="1874266" y="244348"/>
                  </a:lnTo>
                  <a:cubicBezTo>
                    <a:pt x="1826768" y="217043"/>
                    <a:pt x="1772539" y="201930"/>
                    <a:pt x="1716913" y="201930"/>
                  </a:cubicBezTo>
                  <a:cubicBezTo>
                    <a:pt x="1700657" y="201930"/>
                    <a:pt x="1684401" y="203200"/>
                    <a:pt x="1668145" y="205867"/>
                  </a:cubicBezTo>
                  <a:cubicBezTo>
                    <a:pt x="1651762" y="208534"/>
                    <a:pt x="1635379" y="211836"/>
                    <a:pt x="1616456" y="215392"/>
                  </a:cubicBezTo>
                  <a:lnTo>
                    <a:pt x="1593977" y="178435"/>
                  </a:lnTo>
                  <a:cubicBezTo>
                    <a:pt x="1529842" y="73533"/>
                    <a:pt x="1413383" y="0"/>
                    <a:pt x="1278763" y="0"/>
                  </a:cubicBezTo>
                  <a:close/>
                </a:path>
              </a:pathLst>
            </a:custGeom>
            <a:solidFill>
              <a:srgbClr val="F2B90D"/>
            </a:solidFill>
          </p:spPr>
          <p:txBody>
            <a:bodyPr/>
            <a:lstStyle/>
            <a:p>
              <a:endParaRPr lang="fi-FI"/>
            </a:p>
          </p:txBody>
        </p:sp>
        <p:sp>
          <p:nvSpPr>
            <p:cNvPr id="26" name="Freeform 26"/>
            <p:cNvSpPr/>
            <p:nvPr/>
          </p:nvSpPr>
          <p:spPr>
            <a:xfrm>
              <a:off x="63500" y="1305941"/>
              <a:ext cx="1896237" cy="2020443"/>
            </a:xfrm>
            <a:custGeom>
              <a:avLst/>
              <a:gdLst/>
              <a:ahLst/>
              <a:cxnLst/>
              <a:rect l="l" t="t" r="r" b="b"/>
              <a:pathLst>
                <a:path w="1896237" h="2020443">
                  <a:moveTo>
                    <a:pt x="934212" y="180975"/>
                  </a:moveTo>
                  <a:lnTo>
                    <a:pt x="934212" y="180975"/>
                  </a:lnTo>
                  <a:lnTo>
                    <a:pt x="934212" y="180975"/>
                  </a:lnTo>
                  <a:cubicBezTo>
                    <a:pt x="934212" y="180975"/>
                    <a:pt x="934212" y="180975"/>
                    <a:pt x="934212" y="180975"/>
                  </a:cubicBezTo>
                  <a:close/>
                  <a:moveTo>
                    <a:pt x="1300226" y="0"/>
                  </a:moveTo>
                  <a:cubicBezTo>
                    <a:pt x="1263142" y="0"/>
                    <a:pt x="1224661" y="5334"/>
                    <a:pt x="1185545" y="16637"/>
                  </a:cubicBezTo>
                  <a:cubicBezTo>
                    <a:pt x="1112647" y="37846"/>
                    <a:pt x="1048258" y="74803"/>
                    <a:pt x="992251" y="125857"/>
                  </a:cubicBezTo>
                  <a:lnTo>
                    <a:pt x="992251" y="125857"/>
                  </a:lnTo>
                  <a:cubicBezTo>
                    <a:pt x="983361" y="133985"/>
                    <a:pt x="974598" y="142240"/>
                    <a:pt x="966089" y="150241"/>
                  </a:cubicBezTo>
                  <a:lnTo>
                    <a:pt x="945007" y="170434"/>
                  </a:lnTo>
                  <a:cubicBezTo>
                    <a:pt x="941324" y="173990"/>
                    <a:pt x="937641" y="177419"/>
                    <a:pt x="934085" y="180848"/>
                  </a:cubicBezTo>
                  <a:lnTo>
                    <a:pt x="898779" y="173863"/>
                  </a:lnTo>
                  <a:cubicBezTo>
                    <a:pt x="865505" y="167132"/>
                    <a:pt x="832358" y="160401"/>
                    <a:pt x="798703" y="156464"/>
                  </a:cubicBezTo>
                  <a:cubicBezTo>
                    <a:pt x="789305" y="155321"/>
                    <a:pt x="779907" y="154813"/>
                    <a:pt x="770636" y="154813"/>
                  </a:cubicBezTo>
                  <a:cubicBezTo>
                    <a:pt x="725170" y="154813"/>
                    <a:pt x="681863" y="167386"/>
                    <a:pt x="640969" y="186436"/>
                  </a:cubicBezTo>
                  <a:lnTo>
                    <a:pt x="640969" y="186436"/>
                  </a:lnTo>
                  <a:cubicBezTo>
                    <a:pt x="610235" y="200787"/>
                    <a:pt x="586105" y="221869"/>
                    <a:pt x="564896" y="242951"/>
                  </a:cubicBezTo>
                  <a:lnTo>
                    <a:pt x="545084" y="263271"/>
                  </a:lnTo>
                  <a:cubicBezTo>
                    <a:pt x="542290" y="266192"/>
                    <a:pt x="539496" y="269113"/>
                    <a:pt x="536702" y="272034"/>
                  </a:cubicBezTo>
                  <a:cubicBezTo>
                    <a:pt x="533019" y="270129"/>
                    <a:pt x="529336" y="268224"/>
                    <a:pt x="525653" y="266319"/>
                  </a:cubicBezTo>
                  <a:lnTo>
                    <a:pt x="473456" y="241554"/>
                  </a:lnTo>
                  <a:lnTo>
                    <a:pt x="473456" y="241554"/>
                  </a:lnTo>
                  <a:cubicBezTo>
                    <a:pt x="443103" y="229616"/>
                    <a:pt x="412623" y="223647"/>
                    <a:pt x="382524" y="223647"/>
                  </a:cubicBezTo>
                  <a:cubicBezTo>
                    <a:pt x="343662" y="223647"/>
                    <a:pt x="305308" y="233426"/>
                    <a:pt x="267970" y="252857"/>
                  </a:cubicBezTo>
                  <a:cubicBezTo>
                    <a:pt x="174498" y="301371"/>
                    <a:pt x="134620" y="395986"/>
                    <a:pt x="167005" y="495681"/>
                  </a:cubicBezTo>
                  <a:cubicBezTo>
                    <a:pt x="174625" y="519176"/>
                    <a:pt x="185547" y="541655"/>
                    <a:pt x="197739" y="562102"/>
                  </a:cubicBezTo>
                  <a:cubicBezTo>
                    <a:pt x="204470" y="573532"/>
                    <a:pt x="211328" y="584708"/>
                    <a:pt x="218186" y="596011"/>
                  </a:cubicBezTo>
                  <a:lnTo>
                    <a:pt x="250825" y="648589"/>
                  </a:lnTo>
                  <a:cubicBezTo>
                    <a:pt x="261747" y="665988"/>
                    <a:pt x="272542" y="683387"/>
                    <a:pt x="283210" y="700786"/>
                  </a:cubicBezTo>
                  <a:lnTo>
                    <a:pt x="301117" y="689864"/>
                  </a:lnTo>
                  <a:lnTo>
                    <a:pt x="284988" y="703707"/>
                  </a:lnTo>
                  <a:lnTo>
                    <a:pt x="288417" y="710438"/>
                  </a:lnTo>
                  <a:lnTo>
                    <a:pt x="289941" y="713486"/>
                  </a:lnTo>
                  <a:lnTo>
                    <a:pt x="290830" y="715391"/>
                  </a:lnTo>
                  <a:lnTo>
                    <a:pt x="287147" y="718312"/>
                  </a:lnTo>
                  <a:lnTo>
                    <a:pt x="276733" y="726313"/>
                  </a:lnTo>
                  <a:lnTo>
                    <a:pt x="276733" y="726313"/>
                  </a:lnTo>
                  <a:cubicBezTo>
                    <a:pt x="207645" y="777367"/>
                    <a:pt x="150368" y="839216"/>
                    <a:pt x="107950" y="915162"/>
                  </a:cubicBezTo>
                  <a:lnTo>
                    <a:pt x="107950" y="915162"/>
                  </a:lnTo>
                  <a:cubicBezTo>
                    <a:pt x="23495" y="1066419"/>
                    <a:pt x="0" y="1226058"/>
                    <a:pt x="46990" y="1393063"/>
                  </a:cubicBezTo>
                  <a:cubicBezTo>
                    <a:pt x="57023" y="1428750"/>
                    <a:pt x="72517" y="1464056"/>
                    <a:pt x="92329" y="1495425"/>
                  </a:cubicBezTo>
                  <a:cubicBezTo>
                    <a:pt x="134239" y="1561592"/>
                    <a:pt x="191516" y="1598041"/>
                    <a:pt x="255778" y="1598041"/>
                  </a:cubicBezTo>
                  <a:cubicBezTo>
                    <a:pt x="278384" y="1598041"/>
                    <a:pt x="301752" y="1593596"/>
                    <a:pt x="325755" y="1584325"/>
                  </a:cubicBezTo>
                  <a:lnTo>
                    <a:pt x="327025" y="1583817"/>
                  </a:lnTo>
                  <a:lnTo>
                    <a:pt x="329057" y="1583309"/>
                  </a:lnTo>
                  <a:lnTo>
                    <a:pt x="330073" y="1587373"/>
                  </a:lnTo>
                  <a:cubicBezTo>
                    <a:pt x="334137" y="1602867"/>
                    <a:pt x="338201" y="1618234"/>
                    <a:pt x="343027" y="1633347"/>
                  </a:cubicBezTo>
                  <a:lnTo>
                    <a:pt x="362966" y="1626997"/>
                  </a:lnTo>
                  <a:lnTo>
                    <a:pt x="343535" y="1635125"/>
                  </a:lnTo>
                  <a:lnTo>
                    <a:pt x="344678" y="1638681"/>
                  </a:lnTo>
                  <a:cubicBezTo>
                    <a:pt x="396367" y="1793494"/>
                    <a:pt x="529336" y="1886712"/>
                    <a:pt x="680212" y="1886712"/>
                  </a:cubicBezTo>
                  <a:cubicBezTo>
                    <a:pt x="720598" y="1886712"/>
                    <a:pt x="762254" y="1880108"/>
                    <a:pt x="803910" y="1866138"/>
                  </a:cubicBezTo>
                  <a:cubicBezTo>
                    <a:pt x="852551" y="1849882"/>
                    <a:pt x="897001" y="1825625"/>
                    <a:pt x="936879" y="1792732"/>
                  </a:cubicBezTo>
                  <a:lnTo>
                    <a:pt x="923544" y="1776603"/>
                  </a:lnTo>
                  <a:lnTo>
                    <a:pt x="939546" y="1790573"/>
                  </a:lnTo>
                  <a:lnTo>
                    <a:pt x="946023" y="1786128"/>
                  </a:lnTo>
                  <a:lnTo>
                    <a:pt x="948944" y="1784223"/>
                  </a:lnTo>
                  <a:lnTo>
                    <a:pt x="950087" y="1783461"/>
                  </a:lnTo>
                  <a:lnTo>
                    <a:pt x="967486" y="1810766"/>
                  </a:lnTo>
                  <a:lnTo>
                    <a:pt x="967486" y="1810766"/>
                  </a:lnTo>
                  <a:cubicBezTo>
                    <a:pt x="1012190" y="1873885"/>
                    <a:pt x="1064006" y="1930654"/>
                    <a:pt x="1135126" y="1971040"/>
                  </a:cubicBezTo>
                  <a:lnTo>
                    <a:pt x="1161796" y="1984883"/>
                  </a:lnTo>
                  <a:cubicBezTo>
                    <a:pt x="1213612" y="2009267"/>
                    <a:pt x="1267206" y="2020443"/>
                    <a:pt x="1319530" y="2020443"/>
                  </a:cubicBezTo>
                  <a:cubicBezTo>
                    <a:pt x="1469644" y="2020443"/>
                    <a:pt x="1609725" y="1929003"/>
                    <a:pt x="1671574" y="1797558"/>
                  </a:cubicBezTo>
                  <a:lnTo>
                    <a:pt x="1671574" y="1797558"/>
                  </a:lnTo>
                  <a:cubicBezTo>
                    <a:pt x="1675384" y="1789557"/>
                    <a:pt x="1679067" y="1781556"/>
                    <a:pt x="1682496" y="1773809"/>
                  </a:cubicBezTo>
                  <a:lnTo>
                    <a:pt x="1691259" y="1754505"/>
                  </a:lnTo>
                  <a:cubicBezTo>
                    <a:pt x="1692656" y="1751330"/>
                    <a:pt x="1694180" y="1748155"/>
                    <a:pt x="1695450" y="1745107"/>
                  </a:cubicBezTo>
                  <a:lnTo>
                    <a:pt x="1695450" y="1745107"/>
                  </a:lnTo>
                  <a:lnTo>
                    <a:pt x="1713992" y="1736598"/>
                  </a:lnTo>
                  <a:cubicBezTo>
                    <a:pt x="1732153" y="1728343"/>
                    <a:pt x="1750060" y="1720215"/>
                    <a:pt x="1767205" y="1710563"/>
                  </a:cubicBezTo>
                  <a:lnTo>
                    <a:pt x="1767205" y="1710563"/>
                  </a:lnTo>
                  <a:cubicBezTo>
                    <a:pt x="1791843" y="1696720"/>
                    <a:pt x="1815592" y="1680972"/>
                    <a:pt x="1838071" y="1664208"/>
                  </a:cubicBezTo>
                  <a:lnTo>
                    <a:pt x="1838071" y="1664208"/>
                  </a:lnTo>
                  <a:cubicBezTo>
                    <a:pt x="1858264" y="1649222"/>
                    <a:pt x="1877441" y="1633347"/>
                    <a:pt x="1895602" y="1616710"/>
                  </a:cubicBezTo>
                  <a:lnTo>
                    <a:pt x="1895602" y="1616710"/>
                  </a:lnTo>
                  <a:lnTo>
                    <a:pt x="1895602" y="1558417"/>
                  </a:lnTo>
                  <a:lnTo>
                    <a:pt x="1895602" y="1558417"/>
                  </a:lnTo>
                  <a:cubicBezTo>
                    <a:pt x="1870329" y="1584325"/>
                    <a:pt x="1842897" y="1608455"/>
                    <a:pt x="1813052" y="1630680"/>
                  </a:cubicBezTo>
                  <a:lnTo>
                    <a:pt x="1813052" y="1630680"/>
                  </a:lnTo>
                  <a:cubicBezTo>
                    <a:pt x="1791843" y="1646555"/>
                    <a:pt x="1769618" y="1661160"/>
                    <a:pt x="1746758" y="1673987"/>
                  </a:cubicBezTo>
                  <a:lnTo>
                    <a:pt x="1696720" y="1698371"/>
                  </a:lnTo>
                  <a:cubicBezTo>
                    <a:pt x="1688465" y="1702181"/>
                    <a:pt x="1679702" y="1706118"/>
                    <a:pt x="1670685" y="1710309"/>
                  </a:cubicBezTo>
                  <a:lnTo>
                    <a:pt x="1663700" y="1713611"/>
                  </a:lnTo>
                  <a:lnTo>
                    <a:pt x="1658112" y="1725930"/>
                  </a:lnTo>
                  <a:lnTo>
                    <a:pt x="1653032" y="1737360"/>
                  </a:lnTo>
                  <a:cubicBezTo>
                    <a:pt x="1650238" y="1743583"/>
                    <a:pt x="1647317" y="1750060"/>
                    <a:pt x="1644396" y="1756537"/>
                  </a:cubicBezTo>
                  <a:lnTo>
                    <a:pt x="1633728" y="1779778"/>
                  </a:lnTo>
                  <a:lnTo>
                    <a:pt x="1633728" y="1779778"/>
                  </a:lnTo>
                  <a:cubicBezTo>
                    <a:pt x="1578356" y="1897507"/>
                    <a:pt x="1453007" y="1978533"/>
                    <a:pt x="1319530" y="1978533"/>
                  </a:cubicBezTo>
                  <a:cubicBezTo>
                    <a:pt x="1273048" y="1978533"/>
                    <a:pt x="1225550" y="1968627"/>
                    <a:pt x="1179576" y="1947037"/>
                  </a:cubicBezTo>
                  <a:cubicBezTo>
                    <a:pt x="1171575" y="1943227"/>
                    <a:pt x="1163701" y="1939163"/>
                    <a:pt x="1155827" y="1934718"/>
                  </a:cubicBezTo>
                  <a:cubicBezTo>
                    <a:pt x="1092073" y="1898396"/>
                    <a:pt x="1044448" y="1846961"/>
                    <a:pt x="1001776" y="1786636"/>
                  </a:cubicBezTo>
                  <a:lnTo>
                    <a:pt x="984631" y="1759585"/>
                  </a:lnTo>
                  <a:cubicBezTo>
                    <a:pt x="981583" y="1754505"/>
                    <a:pt x="978408" y="1749171"/>
                    <a:pt x="974852" y="1743456"/>
                  </a:cubicBezTo>
                  <a:lnTo>
                    <a:pt x="963549" y="1725168"/>
                  </a:lnTo>
                  <a:lnTo>
                    <a:pt x="945642" y="1736978"/>
                  </a:lnTo>
                  <a:lnTo>
                    <a:pt x="941451" y="1739773"/>
                  </a:lnTo>
                  <a:lnTo>
                    <a:pt x="930148" y="1746758"/>
                  </a:lnTo>
                  <a:lnTo>
                    <a:pt x="923290" y="1751203"/>
                  </a:lnTo>
                  <a:lnTo>
                    <a:pt x="919099" y="1753997"/>
                  </a:lnTo>
                  <a:lnTo>
                    <a:pt x="910590" y="1760474"/>
                  </a:lnTo>
                  <a:lnTo>
                    <a:pt x="910590" y="1760474"/>
                  </a:lnTo>
                  <a:cubicBezTo>
                    <a:pt x="874776" y="1789938"/>
                    <a:pt x="834898" y="1811781"/>
                    <a:pt x="790956" y="1826514"/>
                  </a:cubicBezTo>
                  <a:lnTo>
                    <a:pt x="790956" y="1826514"/>
                  </a:lnTo>
                  <a:cubicBezTo>
                    <a:pt x="753618" y="1838959"/>
                    <a:pt x="716534" y="1844928"/>
                    <a:pt x="680593" y="1844928"/>
                  </a:cubicBezTo>
                  <a:cubicBezTo>
                    <a:pt x="547243" y="1844928"/>
                    <a:pt x="430657" y="1762633"/>
                    <a:pt x="384810" y="1625599"/>
                  </a:cubicBezTo>
                  <a:cubicBezTo>
                    <a:pt x="384302" y="1623948"/>
                    <a:pt x="383794" y="1622424"/>
                    <a:pt x="383286" y="1620773"/>
                  </a:cubicBezTo>
                  <a:lnTo>
                    <a:pt x="370967" y="1576831"/>
                  </a:lnTo>
                  <a:cubicBezTo>
                    <a:pt x="369062" y="1569465"/>
                    <a:pt x="367030" y="1561718"/>
                    <a:pt x="364744" y="1553717"/>
                  </a:cubicBezTo>
                  <a:lnTo>
                    <a:pt x="359537" y="1534794"/>
                  </a:lnTo>
                  <a:lnTo>
                    <a:pt x="337185" y="1539493"/>
                  </a:lnTo>
                  <a:lnTo>
                    <a:pt x="328549" y="1541017"/>
                  </a:lnTo>
                  <a:lnTo>
                    <a:pt x="322707" y="1542160"/>
                  </a:lnTo>
                  <a:lnTo>
                    <a:pt x="319024" y="1542922"/>
                  </a:lnTo>
                  <a:lnTo>
                    <a:pt x="310896" y="1545589"/>
                  </a:lnTo>
                  <a:lnTo>
                    <a:pt x="310896" y="1545589"/>
                  </a:lnTo>
                  <a:cubicBezTo>
                    <a:pt x="292227" y="1552828"/>
                    <a:pt x="273939" y="1556511"/>
                    <a:pt x="256159" y="1556511"/>
                  </a:cubicBezTo>
                  <a:cubicBezTo>
                    <a:pt x="207391" y="1556511"/>
                    <a:pt x="163068" y="1529079"/>
                    <a:pt x="128016" y="1473453"/>
                  </a:cubicBezTo>
                  <a:lnTo>
                    <a:pt x="128016" y="1473453"/>
                  </a:lnTo>
                  <a:cubicBezTo>
                    <a:pt x="110490" y="1445767"/>
                    <a:pt x="96520" y="1414017"/>
                    <a:pt x="87630" y="1382140"/>
                  </a:cubicBezTo>
                  <a:lnTo>
                    <a:pt x="87630" y="1382140"/>
                  </a:lnTo>
                  <a:cubicBezTo>
                    <a:pt x="43942" y="1226692"/>
                    <a:pt x="65405" y="1078356"/>
                    <a:pt x="144907" y="936116"/>
                  </a:cubicBezTo>
                  <a:cubicBezTo>
                    <a:pt x="184150" y="865885"/>
                    <a:pt x="237236" y="808354"/>
                    <a:pt x="302006" y="760475"/>
                  </a:cubicBezTo>
                  <a:lnTo>
                    <a:pt x="289560" y="743584"/>
                  </a:lnTo>
                  <a:lnTo>
                    <a:pt x="307975" y="756030"/>
                  </a:lnTo>
                  <a:lnTo>
                    <a:pt x="320040" y="746378"/>
                  </a:lnTo>
                  <a:cubicBezTo>
                    <a:pt x="323215" y="743838"/>
                    <a:pt x="326517" y="741298"/>
                    <a:pt x="330073" y="738377"/>
                  </a:cubicBezTo>
                  <a:lnTo>
                    <a:pt x="343408" y="727836"/>
                  </a:lnTo>
                  <a:lnTo>
                    <a:pt x="334264" y="709421"/>
                  </a:lnTo>
                  <a:lnTo>
                    <a:pt x="329565" y="699388"/>
                  </a:lnTo>
                  <a:lnTo>
                    <a:pt x="326136" y="692276"/>
                  </a:lnTo>
                  <a:lnTo>
                    <a:pt x="324104" y="688085"/>
                  </a:lnTo>
                  <a:lnTo>
                    <a:pt x="319151" y="679449"/>
                  </a:lnTo>
                  <a:lnTo>
                    <a:pt x="319151" y="679449"/>
                  </a:lnTo>
                  <a:cubicBezTo>
                    <a:pt x="308356" y="661796"/>
                    <a:pt x="297434" y="644270"/>
                    <a:pt x="286512" y="626871"/>
                  </a:cubicBezTo>
                  <a:lnTo>
                    <a:pt x="254127" y="574674"/>
                  </a:lnTo>
                  <a:cubicBezTo>
                    <a:pt x="247396" y="563625"/>
                    <a:pt x="240665" y="552449"/>
                    <a:pt x="234061" y="541400"/>
                  </a:cubicBezTo>
                  <a:lnTo>
                    <a:pt x="207137" y="483234"/>
                  </a:lnTo>
                  <a:lnTo>
                    <a:pt x="207137" y="483234"/>
                  </a:lnTo>
                  <a:cubicBezTo>
                    <a:pt x="181229" y="403478"/>
                    <a:pt x="211836" y="329818"/>
                    <a:pt x="287528" y="290575"/>
                  </a:cubicBezTo>
                  <a:lnTo>
                    <a:pt x="287528" y="290575"/>
                  </a:lnTo>
                  <a:cubicBezTo>
                    <a:pt x="319024" y="274192"/>
                    <a:pt x="350774" y="266064"/>
                    <a:pt x="382778" y="266064"/>
                  </a:cubicBezTo>
                  <a:cubicBezTo>
                    <a:pt x="407797" y="266064"/>
                    <a:pt x="433070" y="271017"/>
                    <a:pt x="458470" y="281050"/>
                  </a:cubicBezTo>
                  <a:lnTo>
                    <a:pt x="506730" y="304037"/>
                  </a:lnTo>
                  <a:cubicBezTo>
                    <a:pt x="514731" y="308228"/>
                    <a:pt x="523240" y="312546"/>
                    <a:pt x="532003" y="316991"/>
                  </a:cubicBezTo>
                  <a:lnTo>
                    <a:pt x="545465" y="323595"/>
                  </a:lnTo>
                  <a:lnTo>
                    <a:pt x="556133" y="313054"/>
                  </a:lnTo>
                  <a:cubicBezTo>
                    <a:pt x="562864" y="306450"/>
                    <a:pt x="569341" y="299592"/>
                    <a:pt x="575818" y="292988"/>
                  </a:cubicBezTo>
                  <a:lnTo>
                    <a:pt x="594995" y="273303"/>
                  </a:lnTo>
                  <a:cubicBezTo>
                    <a:pt x="615061" y="253364"/>
                    <a:pt x="635000" y="236346"/>
                    <a:pt x="659130" y="225170"/>
                  </a:cubicBezTo>
                  <a:cubicBezTo>
                    <a:pt x="696214" y="207898"/>
                    <a:pt x="733425" y="197484"/>
                    <a:pt x="771144" y="197484"/>
                  </a:cubicBezTo>
                  <a:cubicBezTo>
                    <a:pt x="778891" y="197484"/>
                    <a:pt x="786511" y="197865"/>
                    <a:pt x="794385" y="198881"/>
                  </a:cubicBezTo>
                  <a:lnTo>
                    <a:pt x="890905" y="215645"/>
                  </a:lnTo>
                  <a:cubicBezTo>
                    <a:pt x="906018" y="218693"/>
                    <a:pt x="921385" y="221868"/>
                    <a:pt x="937387" y="224789"/>
                  </a:cubicBezTo>
                  <a:lnTo>
                    <a:pt x="947928" y="226694"/>
                  </a:lnTo>
                  <a:lnTo>
                    <a:pt x="955675" y="219328"/>
                  </a:lnTo>
                  <a:cubicBezTo>
                    <a:pt x="961771" y="213486"/>
                    <a:pt x="968121" y="207517"/>
                    <a:pt x="974598" y="201294"/>
                  </a:cubicBezTo>
                  <a:lnTo>
                    <a:pt x="995553" y="181355"/>
                  </a:lnTo>
                  <a:cubicBezTo>
                    <a:pt x="1003935" y="173354"/>
                    <a:pt x="1012444" y="165353"/>
                    <a:pt x="1021080" y="157479"/>
                  </a:cubicBezTo>
                  <a:cubicBezTo>
                    <a:pt x="1072515" y="110489"/>
                    <a:pt x="1131443" y="76834"/>
                    <a:pt x="1197864" y="57530"/>
                  </a:cubicBezTo>
                  <a:lnTo>
                    <a:pt x="1197864" y="57530"/>
                  </a:lnTo>
                  <a:cubicBezTo>
                    <a:pt x="1232916" y="47243"/>
                    <a:pt x="1267333" y="42544"/>
                    <a:pt x="1300607" y="42544"/>
                  </a:cubicBezTo>
                  <a:cubicBezTo>
                    <a:pt x="1427607" y="42544"/>
                    <a:pt x="1537462" y="111886"/>
                    <a:pt x="1598041" y="210946"/>
                  </a:cubicBezTo>
                  <a:lnTo>
                    <a:pt x="1598041" y="210946"/>
                  </a:lnTo>
                  <a:cubicBezTo>
                    <a:pt x="1604264" y="221233"/>
                    <a:pt x="1610614" y="231520"/>
                    <a:pt x="1616964" y="241934"/>
                  </a:cubicBezTo>
                  <a:lnTo>
                    <a:pt x="1628013" y="260095"/>
                  </a:lnTo>
                  <a:lnTo>
                    <a:pt x="1648333" y="256285"/>
                  </a:lnTo>
                  <a:lnTo>
                    <a:pt x="1665224" y="253110"/>
                  </a:lnTo>
                  <a:lnTo>
                    <a:pt x="1681480" y="250062"/>
                  </a:lnTo>
                  <a:lnTo>
                    <a:pt x="1693418" y="248030"/>
                  </a:lnTo>
                  <a:lnTo>
                    <a:pt x="1693418" y="248030"/>
                  </a:lnTo>
                  <a:cubicBezTo>
                    <a:pt x="1708531" y="245617"/>
                    <a:pt x="1723771" y="244347"/>
                    <a:pt x="1738884" y="244347"/>
                  </a:cubicBezTo>
                  <a:cubicBezTo>
                    <a:pt x="1794891" y="244347"/>
                    <a:pt x="1849501" y="260857"/>
                    <a:pt x="1896237" y="290321"/>
                  </a:cubicBezTo>
                  <a:lnTo>
                    <a:pt x="1896237" y="290321"/>
                  </a:lnTo>
                  <a:lnTo>
                    <a:pt x="1896237" y="241934"/>
                  </a:lnTo>
                  <a:lnTo>
                    <a:pt x="1896237" y="241934"/>
                  </a:lnTo>
                  <a:cubicBezTo>
                    <a:pt x="1848231" y="216534"/>
                    <a:pt x="1794129" y="202437"/>
                    <a:pt x="1738884" y="202437"/>
                  </a:cubicBezTo>
                  <a:cubicBezTo>
                    <a:pt x="1721612" y="202437"/>
                    <a:pt x="1704086" y="203834"/>
                    <a:pt x="1686687" y="206628"/>
                  </a:cubicBezTo>
                  <a:lnTo>
                    <a:pt x="1689989" y="227329"/>
                  </a:lnTo>
                  <a:lnTo>
                    <a:pt x="1680337" y="207644"/>
                  </a:lnTo>
                  <a:lnTo>
                    <a:pt x="1667637" y="209930"/>
                  </a:lnTo>
                  <a:lnTo>
                    <a:pt x="1662557" y="210819"/>
                  </a:lnTo>
                  <a:lnTo>
                    <a:pt x="1652016" y="212851"/>
                  </a:lnTo>
                  <a:cubicBezTo>
                    <a:pt x="1650873" y="213105"/>
                    <a:pt x="1649857" y="213232"/>
                    <a:pt x="1648714" y="213486"/>
                  </a:cubicBezTo>
                  <a:lnTo>
                    <a:pt x="1633729" y="188975"/>
                  </a:lnTo>
                  <a:cubicBezTo>
                    <a:pt x="1566038" y="78231"/>
                    <a:pt x="1442848" y="507"/>
                    <a:pt x="1300608" y="507"/>
                  </a:cubicBezTo>
                  <a:close/>
                </a:path>
              </a:pathLst>
            </a:custGeom>
            <a:solidFill>
              <a:srgbClr val="FFFFFF"/>
            </a:solidFill>
          </p:spPr>
          <p:txBody>
            <a:bodyPr/>
            <a:lstStyle/>
            <a:p>
              <a:endParaRPr lang="fi-FI"/>
            </a:p>
          </p:txBody>
        </p:sp>
        <p:sp>
          <p:nvSpPr>
            <p:cNvPr id="27" name="Freeform 27"/>
            <p:cNvSpPr/>
            <p:nvPr/>
          </p:nvSpPr>
          <p:spPr>
            <a:xfrm>
              <a:off x="1125601" y="2397760"/>
              <a:ext cx="172593" cy="165989"/>
            </a:xfrm>
            <a:custGeom>
              <a:avLst/>
              <a:gdLst/>
              <a:ahLst/>
              <a:cxnLst/>
              <a:rect l="l" t="t" r="r" b="b"/>
              <a:pathLst>
                <a:path w="172593" h="165989">
                  <a:moveTo>
                    <a:pt x="47117" y="3302"/>
                  </a:moveTo>
                  <a:cubicBezTo>
                    <a:pt x="81280" y="0"/>
                    <a:pt x="109093" y="8255"/>
                    <a:pt x="134620" y="20066"/>
                  </a:cubicBezTo>
                  <a:lnTo>
                    <a:pt x="146558" y="29845"/>
                  </a:lnTo>
                  <a:cubicBezTo>
                    <a:pt x="156464" y="45339"/>
                    <a:pt x="162814" y="55118"/>
                    <a:pt x="165735" y="65659"/>
                  </a:cubicBezTo>
                  <a:cubicBezTo>
                    <a:pt x="172593" y="89789"/>
                    <a:pt x="162941" y="112268"/>
                    <a:pt x="137414" y="131826"/>
                  </a:cubicBezTo>
                  <a:lnTo>
                    <a:pt x="102489" y="156337"/>
                  </a:lnTo>
                  <a:cubicBezTo>
                    <a:pt x="93091" y="162687"/>
                    <a:pt x="83312" y="165989"/>
                    <a:pt x="72644" y="160528"/>
                  </a:cubicBezTo>
                  <a:cubicBezTo>
                    <a:pt x="64516" y="156464"/>
                    <a:pt x="49657" y="162560"/>
                    <a:pt x="44577" y="153035"/>
                  </a:cubicBezTo>
                  <a:cubicBezTo>
                    <a:pt x="28321" y="151892"/>
                    <a:pt x="25146" y="140462"/>
                    <a:pt x="15875" y="133604"/>
                  </a:cubicBezTo>
                  <a:cubicBezTo>
                    <a:pt x="0" y="121920"/>
                    <a:pt x="762" y="109093"/>
                    <a:pt x="4064" y="91948"/>
                  </a:cubicBezTo>
                  <a:cubicBezTo>
                    <a:pt x="10160" y="60325"/>
                    <a:pt x="28067" y="32004"/>
                    <a:pt x="47117" y="3175"/>
                  </a:cubicBezTo>
                </a:path>
              </a:pathLst>
            </a:custGeom>
            <a:solidFill>
              <a:srgbClr val="FFFFFF"/>
            </a:solidFill>
          </p:spPr>
          <p:txBody>
            <a:bodyPr/>
            <a:lstStyle/>
            <a:p>
              <a:endParaRPr lang="fi-FI"/>
            </a:p>
          </p:txBody>
        </p:sp>
        <p:sp>
          <p:nvSpPr>
            <p:cNvPr id="28" name="Freeform 28"/>
            <p:cNvSpPr/>
            <p:nvPr/>
          </p:nvSpPr>
          <p:spPr>
            <a:xfrm>
              <a:off x="755523" y="2165096"/>
              <a:ext cx="143891" cy="142875"/>
            </a:xfrm>
            <a:custGeom>
              <a:avLst/>
              <a:gdLst/>
              <a:ahLst/>
              <a:cxnLst/>
              <a:rect l="l" t="t" r="r" b="b"/>
              <a:pathLst>
                <a:path w="143891" h="142875">
                  <a:moveTo>
                    <a:pt x="105410" y="132715"/>
                  </a:moveTo>
                  <a:cubicBezTo>
                    <a:pt x="86106" y="142875"/>
                    <a:pt x="64643" y="140716"/>
                    <a:pt x="43561" y="138811"/>
                  </a:cubicBezTo>
                  <a:cubicBezTo>
                    <a:pt x="15875" y="136271"/>
                    <a:pt x="0" y="110871"/>
                    <a:pt x="5461" y="79375"/>
                  </a:cubicBezTo>
                  <a:cubicBezTo>
                    <a:pt x="10287" y="52070"/>
                    <a:pt x="24130" y="33274"/>
                    <a:pt x="41529" y="18288"/>
                  </a:cubicBezTo>
                  <a:lnTo>
                    <a:pt x="49149" y="12954"/>
                  </a:lnTo>
                  <a:cubicBezTo>
                    <a:pt x="60579" y="16002"/>
                    <a:pt x="65405" y="12065"/>
                    <a:pt x="70104" y="7874"/>
                  </a:cubicBezTo>
                  <a:cubicBezTo>
                    <a:pt x="78867" y="0"/>
                    <a:pt x="89281" y="2032"/>
                    <a:pt x="99314" y="9144"/>
                  </a:cubicBezTo>
                  <a:lnTo>
                    <a:pt x="134366" y="38989"/>
                  </a:lnTo>
                  <a:cubicBezTo>
                    <a:pt x="138430" y="43053"/>
                    <a:pt x="142875" y="51943"/>
                    <a:pt x="142494" y="57023"/>
                  </a:cubicBezTo>
                  <a:cubicBezTo>
                    <a:pt x="141224" y="73660"/>
                    <a:pt x="143891" y="93472"/>
                    <a:pt x="134620" y="105283"/>
                  </a:cubicBezTo>
                  <a:cubicBezTo>
                    <a:pt x="126111" y="116078"/>
                    <a:pt x="120777" y="132715"/>
                    <a:pt x="105283" y="132715"/>
                  </a:cubicBezTo>
                </a:path>
              </a:pathLst>
            </a:custGeom>
            <a:solidFill>
              <a:srgbClr val="FFFFFF"/>
            </a:solidFill>
          </p:spPr>
          <p:txBody>
            <a:bodyPr/>
            <a:lstStyle/>
            <a:p>
              <a:endParaRPr lang="fi-FI"/>
            </a:p>
          </p:txBody>
        </p:sp>
        <p:sp>
          <p:nvSpPr>
            <p:cNvPr id="29" name="Freeform 29"/>
            <p:cNvSpPr/>
            <p:nvPr/>
          </p:nvSpPr>
          <p:spPr>
            <a:xfrm>
              <a:off x="1017524" y="2063623"/>
              <a:ext cx="160147" cy="151257"/>
            </a:xfrm>
            <a:custGeom>
              <a:avLst/>
              <a:gdLst/>
              <a:ahLst/>
              <a:cxnLst/>
              <a:rect l="l" t="t" r="r" b="b"/>
              <a:pathLst>
                <a:path w="160147" h="151257">
                  <a:moveTo>
                    <a:pt x="33909" y="18034"/>
                  </a:moveTo>
                  <a:cubicBezTo>
                    <a:pt x="53086" y="0"/>
                    <a:pt x="77851" y="9271"/>
                    <a:pt x="101727" y="15113"/>
                  </a:cubicBezTo>
                  <a:cubicBezTo>
                    <a:pt x="129667" y="21971"/>
                    <a:pt x="160147" y="66421"/>
                    <a:pt x="158242" y="95123"/>
                  </a:cubicBezTo>
                  <a:cubicBezTo>
                    <a:pt x="156591" y="120269"/>
                    <a:pt x="137922" y="140843"/>
                    <a:pt x="108077" y="145923"/>
                  </a:cubicBezTo>
                  <a:cubicBezTo>
                    <a:pt x="85725" y="149733"/>
                    <a:pt x="62865" y="151257"/>
                    <a:pt x="42672" y="135636"/>
                  </a:cubicBezTo>
                  <a:lnTo>
                    <a:pt x="7620" y="113411"/>
                  </a:lnTo>
                  <a:cubicBezTo>
                    <a:pt x="1143" y="109474"/>
                    <a:pt x="0" y="103759"/>
                    <a:pt x="2032" y="97155"/>
                  </a:cubicBezTo>
                  <a:lnTo>
                    <a:pt x="7112" y="81280"/>
                  </a:lnTo>
                  <a:cubicBezTo>
                    <a:pt x="17653" y="55880"/>
                    <a:pt x="25400" y="38227"/>
                    <a:pt x="34036" y="18034"/>
                  </a:cubicBezTo>
                </a:path>
              </a:pathLst>
            </a:custGeom>
            <a:solidFill>
              <a:srgbClr val="FFFFFF"/>
            </a:solidFill>
          </p:spPr>
          <p:txBody>
            <a:bodyPr/>
            <a:lstStyle/>
            <a:p>
              <a:endParaRPr lang="fi-FI"/>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94325" y="29121"/>
            <a:ext cx="4793675" cy="10287000"/>
            <a:chOff x="0" y="0"/>
            <a:chExt cx="825184" cy="1770806"/>
          </a:xfrm>
        </p:grpSpPr>
        <p:sp>
          <p:nvSpPr>
            <p:cNvPr id="3" name="Freeform 3"/>
            <p:cNvSpPr/>
            <p:nvPr/>
          </p:nvSpPr>
          <p:spPr>
            <a:xfrm>
              <a:off x="0" y="0"/>
              <a:ext cx="825184" cy="1770806"/>
            </a:xfrm>
            <a:custGeom>
              <a:avLst/>
              <a:gdLst/>
              <a:ahLst/>
              <a:cxnLst/>
              <a:rect l="l" t="t" r="r" b="b"/>
              <a:pathLst>
                <a:path w="825184" h="1770806">
                  <a:moveTo>
                    <a:pt x="0" y="0"/>
                  </a:moveTo>
                  <a:lnTo>
                    <a:pt x="825184" y="0"/>
                  </a:lnTo>
                  <a:lnTo>
                    <a:pt x="825184" y="1770806"/>
                  </a:lnTo>
                  <a:lnTo>
                    <a:pt x="0" y="1770806"/>
                  </a:lnTo>
                  <a:close/>
                </a:path>
              </a:pathLst>
            </a:custGeom>
            <a:blipFill>
              <a:blip r:embed="rId3"/>
              <a:stretch>
                <a:fillRect l="-96127" r="-89999"/>
              </a:stretch>
            </a:blipFill>
          </p:spPr>
          <p:txBody>
            <a:bodyPr/>
            <a:lstStyle/>
            <a:p>
              <a:endParaRPr lang="fi-FI"/>
            </a:p>
          </p:txBody>
        </p:sp>
      </p:grpSp>
      <p:sp>
        <p:nvSpPr>
          <p:cNvPr id="4" name="TextBox 4"/>
          <p:cNvSpPr txBox="1"/>
          <p:nvPr/>
        </p:nvSpPr>
        <p:spPr>
          <a:xfrm>
            <a:off x="1028700" y="866775"/>
            <a:ext cx="11835025" cy="8295208"/>
          </a:xfrm>
          <a:prstGeom prst="rect">
            <a:avLst/>
          </a:prstGeom>
        </p:spPr>
        <p:txBody>
          <a:bodyPr lIns="0" tIns="0" rIns="0" bIns="0" rtlCol="0" anchor="t">
            <a:spAutoFit/>
          </a:bodyPr>
          <a:lstStyle/>
          <a:p>
            <a:pPr algn="l">
              <a:lnSpc>
                <a:spcPts val="4458"/>
              </a:lnSpc>
            </a:pPr>
            <a:r>
              <a:rPr lang="en-US" sz="2207">
                <a:solidFill>
                  <a:srgbClr val="283583"/>
                </a:solidFill>
                <a:latin typeface="Alata"/>
                <a:ea typeface="Alata"/>
                <a:cs typeface="Alata"/>
                <a:sym typeface="Alata"/>
              </a:rPr>
              <a:t>Olen nyt elänyt arkeani ruotsin kielellä yli kaksi vuotta, mikä tuntuu toisinaan hullulta, sillä vielä viisi vuotta sitten harkitsin ruotsin kurssien pois jättöä luonnontiedeaineiden tieltä. Nyt kielestä on kuitenkin tullut itsestään selvä osa arkea ja se sisältää ruotsin kielen ja kulttuurin lisäksi vaikutteita myös Norjan ja Tanskan popkulttuurista.</a:t>
            </a:r>
          </a:p>
          <a:p>
            <a:pPr algn="l">
              <a:lnSpc>
                <a:spcPts val="4458"/>
              </a:lnSpc>
            </a:pPr>
            <a:endParaRPr lang="en-US" sz="2207">
              <a:solidFill>
                <a:srgbClr val="283583"/>
              </a:solidFill>
              <a:latin typeface="Alata"/>
              <a:ea typeface="Alata"/>
              <a:cs typeface="Alata"/>
              <a:sym typeface="Alata"/>
            </a:endParaRPr>
          </a:p>
          <a:p>
            <a:pPr algn="l">
              <a:lnSpc>
                <a:spcPts val="4458"/>
              </a:lnSpc>
            </a:pPr>
            <a:r>
              <a:rPr lang="en-US" sz="2207">
                <a:solidFill>
                  <a:srgbClr val="283583"/>
                </a:solidFill>
                <a:latin typeface="Alata"/>
                <a:ea typeface="Alata"/>
                <a:cs typeface="Alata"/>
                <a:sym typeface="Alata"/>
              </a:rPr>
              <a:t>Monessa työpaikkailmoituksessa mainitaan, että kielitaito luetaan eduksi. En kuitenkaan osannut odottaa, miten hyvät kontaktit se toisi myös työelämän ulkopuolella. Viime kesänä olin kolme kuukautta Alankomaissa työharjoittelussa hyvin kansainvälisessä ympäristössä. Arkikieli oli englanti, mutta yksi huonetovereistani oli kuitenkin ruotsalainen. Heti ensitapaamisella oli selvää, että tulisimme hyvin juttuun, sillä meitä yhdisti ruotsin kieli, mikä loi välitöntä yhteenkuuluvuuden ja kodin tunnetta puolin ja toisin.</a:t>
            </a:r>
          </a:p>
          <a:p>
            <a:pPr algn="l">
              <a:lnSpc>
                <a:spcPts val="4458"/>
              </a:lnSpc>
            </a:pPr>
            <a:endParaRPr lang="en-US" sz="2207">
              <a:solidFill>
                <a:srgbClr val="283583"/>
              </a:solidFill>
              <a:latin typeface="Alata"/>
              <a:ea typeface="Alata"/>
              <a:cs typeface="Alata"/>
              <a:sym typeface="Alata"/>
            </a:endParaRPr>
          </a:p>
          <a:p>
            <a:pPr algn="l">
              <a:lnSpc>
                <a:spcPts val="4458"/>
              </a:lnSpc>
            </a:pPr>
            <a:r>
              <a:rPr lang="en-US" sz="2207">
                <a:solidFill>
                  <a:srgbClr val="283583"/>
                </a:solidFill>
                <a:latin typeface="Alata"/>
                <a:ea typeface="Alata"/>
                <a:cs typeface="Alata"/>
                <a:sym typeface="Alata"/>
              </a:rPr>
              <a:t>Olen tällä hetkellä yhdessä elämän risteyskohdista, pohtimassa mitä tehdä, kun opinnot valmistuvat. Tässä vaiheessa olen ollut erityisen kiitollinen kielitaidostani, sillä se tuo turvaa laajentamalla niin työ kuin jatko-opintomahdollisuuksia.</a:t>
            </a:r>
          </a:p>
        </p:txBody>
      </p:sp>
      <p:sp>
        <p:nvSpPr>
          <p:cNvPr id="5" name="Freeform 5"/>
          <p:cNvSpPr/>
          <p:nvPr/>
        </p:nvSpPr>
        <p:spPr>
          <a:xfrm rot="-7003641">
            <a:off x="12376541" y="9505118"/>
            <a:ext cx="1266795" cy="1159117"/>
          </a:xfrm>
          <a:custGeom>
            <a:avLst/>
            <a:gdLst/>
            <a:ahLst/>
            <a:cxnLst/>
            <a:rect l="l" t="t" r="r" b="b"/>
            <a:pathLst>
              <a:path w="1266795" h="1159117">
                <a:moveTo>
                  <a:pt x="0" y="0"/>
                </a:moveTo>
                <a:lnTo>
                  <a:pt x="1266795" y="0"/>
                </a:lnTo>
                <a:lnTo>
                  <a:pt x="1266795" y="1159118"/>
                </a:lnTo>
                <a:lnTo>
                  <a:pt x="0" y="1159118"/>
                </a:lnTo>
                <a:lnTo>
                  <a:pt x="0" y="0"/>
                </a:lnTo>
                <a:close/>
              </a:path>
            </a:pathLst>
          </a:custGeom>
          <a:blipFill>
            <a:blip r:embed="rId4"/>
            <a:stretch>
              <a:fillRect/>
            </a:stretch>
          </a:blipFill>
        </p:spPr>
        <p:txBody>
          <a:bodyPr/>
          <a:lstStyle/>
          <a:p>
            <a:endParaRPr lang="fi-FI"/>
          </a:p>
        </p:txBody>
      </p:sp>
      <p:sp>
        <p:nvSpPr>
          <p:cNvPr id="6" name="Freeform 6"/>
          <p:cNvSpPr/>
          <p:nvPr/>
        </p:nvSpPr>
        <p:spPr>
          <a:xfrm rot="10042170">
            <a:off x="928858" y="-515117"/>
            <a:ext cx="1176629" cy="1088476"/>
          </a:xfrm>
          <a:custGeom>
            <a:avLst/>
            <a:gdLst/>
            <a:ahLst/>
            <a:cxnLst/>
            <a:rect l="l" t="t" r="r" b="b"/>
            <a:pathLst>
              <a:path w="1176629" h="1088476">
                <a:moveTo>
                  <a:pt x="0" y="0"/>
                </a:moveTo>
                <a:lnTo>
                  <a:pt x="1176629" y="0"/>
                </a:lnTo>
                <a:lnTo>
                  <a:pt x="1176629" y="1088476"/>
                </a:lnTo>
                <a:lnTo>
                  <a:pt x="0" y="1088476"/>
                </a:lnTo>
                <a:lnTo>
                  <a:pt x="0" y="0"/>
                </a:lnTo>
                <a:close/>
              </a:path>
            </a:pathLst>
          </a:custGeom>
          <a:blipFill>
            <a:blip r:embed="rId5"/>
            <a:stretch>
              <a:fillRect/>
            </a:stretch>
          </a:blipFill>
        </p:spPr>
        <p:txBody>
          <a:bodyPr/>
          <a:lstStyle/>
          <a:p>
            <a:endParaRPr lang="fi-FI"/>
          </a:p>
        </p:txBody>
      </p:sp>
      <p:sp>
        <p:nvSpPr>
          <p:cNvPr id="7" name="Freeform 7"/>
          <p:cNvSpPr/>
          <p:nvPr/>
        </p:nvSpPr>
        <p:spPr>
          <a:xfrm>
            <a:off x="-1514775" y="-475790"/>
            <a:ext cx="2338865" cy="1308772"/>
          </a:xfrm>
          <a:custGeom>
            <a:avLst/>
            <a:gdLst/>
            <a:ahLst/>
            <a:cxnLst/>
            <a:rect l="l" t="t" r="r" b="b"/>
            <a:pathLst>
              <a:path w="2338865" h="1308772">
                <a:moveTo>
                  <a:pt x="0" y="0"/>
                </a:moveTo>
                <a:lnTo>
                  <a:pt x="2338865" y="0"/>
                </a:lnTo>
                <a:lnTo>
                  <a:pt x="2338865" y="1308771"/>
                </a:lnTo>
                <a:lnTo>
                  <a:pt x="0" y="1308771"/>
                </a:lnTo>
                <a:lnTo>
                  <a:pt x="0" y="0"/>
                </a:lnTo>
                <a:close/>
              </a:path>
            </a:pathLst>
          </a:custGeom>
          <a:blipFill>
            <a:blip r:embed="rId6"/>
            <a:stretch>
              <a:fillRect/>
            </a:stretch>
          </a:blipFill>
        </p:spPr>
        <p:txBody>
          <a:bodyPr/>
          <a:lstStyle/>
          <a:p>
            <a:endParaRPr lang="fi-FI"/>
          </a:p>
        </p:txBody>
      </p:sp>
      <p:sp>
        <p:nvSpPr>
          <p:cNvPr id="8" name="TextBox 8"/>
          <p:cNvSpPr txBox="1"/>
          <p:nvPr/>
        </p:nvSpPr>
        <p:spPr>
          <a:xfrm>
            <a:off x="13752488" y="9867063"/>
            <a:ext cx="12333511" cy="320928"/>
          </a:xfrm>
          <a:prstGeom prst="rect">
            <a:avLst/>
          </a:prstGeom>
        </p:spPr>
        <p:txBody>
          <a:bodyPr lIns="0" tIns="0" rIns="0" bIns="0" rtlCol="0" anchor="t">
            <a:spAutoFit/>
          </a:bodyPr>
          <a:lstStyle/>
          <a:p>
            <a:pPr algn="l">
              <a:lnSpc>
                <a:spcPts val="2828"/>
              </a:lnSpc>
            </a:pPr>
            <a:r>
              <a:rPr lang="en-US" sz="1400" dirty="0">
                <a:solidFill>
                  <a:srgbClr val="FFFFFF"/>
                </a:solidFill>
                <a:latin typeface="Alata"/>
                <a:ea typeface="Alata"/>
                <a:cs typeface="Alata"/>
                <a:sym typeface="Alata"/>
              </a:rPr>
              <a:t>Kuva:  Åbo Akademi </a:t>
            </a:r>
            <a:r>
              <a:rPr lang="en-US" sz="1400" dirty="0" err="1">
                <a:solidFill>
                  <a:srgbClr val="FFFFFF"/>
                </a:solidFill>
                <a:latin typeface="Alata"/>
                <a:ea typeface="Alata"/>
                <a:cs typeface="Alata"/>
                <a:sym typeface="Alata"/>
              </a:rPr>
              <a:t>kuvapankki</a:t>
            </a:r>
            <a:r>
              <a:rPr lang="en-US" sz="1400" dirty="0">
                <a:solidFill>
                  <a:srgbClr val="FFFFFF"/>
                </a:solidFill>
                <a:latin typeface="Alata"/>
                <a:ea typeface="Alata"/>
                <a:cs typeface="Alata"/>
                <a:sym typeface="Alata"/>
              </a:rPr>
              <a:t>, Rolf Niskanen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6432104" cy="10287000"/>
            <a:chOff x="0" y="0"/>
            <a:chExt cx="996501" cy="1593725"/>
          </a:xfrm>
        </p:grpSpPr>
        <p:sp>
          <p:nvSpPr>
            <p:cNvPr id="3" name="Freeform 3"/>
            <p:cNvSpPr/>
            <p:nvPr/>
          </p:nvSpPr>
          <p:spPr>
            <a:xfrm>
              <a:off x="0" y="0"/>
              <a:ext cx="996501" cy="1593725"/>
            </a:xfrm>
            <a:custGeom>
              <a:avLst/>
              <a:gdLst/>
              <a:ahLst/>
              <a:cxnLst/>
              <a:rect l="l" t="t" r="r" b="b"/>
              <a:pathLst>
                <a:path w="996501" h="1593725">
                  <a:moveTo>
                    <a:pt x="0" y="0"/>
                  </a:moveTo>
                  <a:lnTo>
                    <a:pt x="996501" y="0"/>
                  </a:lnTo>
                  <a:lnTo>
                    <a:pt x="996501" y="1593725"/>
                  </a:lnTo>
                  <a:lnTo>
                    <a:pt x="0" y="1593725"/>
                  </a:lnTo>
                  <a:close/>
                </a:path>
              </a:pathLst>
            </a:custGeom>
            <a:blipFill>
              <a:blip r:embed="rId3"/>
              <a:stretch>
                <a:fillRect l="-2977" r="-2977"/>
              </a:stretch>
            </a:blipFill>
          </p:spPr>
          <p:txBody>
            <a:bodyPr/>
            <a:lstStyle/>
            <a:p>
              <a:endParaRPr lang="fi-FI"/>
            </a:p>
          </p:txBody>
        </p:sp>
      </p:grpSp>
      <p:sp>
        <p:nvSpPr>
          <p:cNvPr id="4" name="TextBox 4"/>
          <p:cNvSpPr txBox="1"/>
          <p:nvPr/>
        </p:nvSpPr>
        <p:spPr>
          <a:xfrm>
            <a:off x="7391082" y="1570233"/>
            <a:ext cx="13328492" cy="962314"/>
          </a:xfrm>
          <a:prstGeom prst="rect">
            <a:avLst/>
          </a:prstGeom>
        </p:spPr>
        <p:txBody>
          <a:bodyPr lIns="0" tIns="0" rIns="0" bIns="0" rtlCol="0" anchor="t">
            <a:spAutoFit/>
          </a:bodyPr>
          <a:lstStyle/>
          <a:p>
            <a:pPr algn="l">
              <a:lnSpc>
                <a:spcPts val="7859"/>
              </a:lnSpc>
            </a:pPr>
            <a:r>
              <a:rPr lang="en-US" sz="5613">
                <a:solidFill>
                  <a:srgbClr val="283583"/>
                </a:solidFill>
                <a:latin typeface="Alata"/>
                <a:ea typeface="Alata"/>
                <a:cs typeface="Alata"/>
                <a:sym typeface="Alata"/>
              </a:rPr>
              <a:t>Arttu, 19v</a:t>
            </a:r>
          </a:p>
        </p:txBody>
      </p:sp>
      <p:grpSp>
        <p:nvGrpSpPr>
          <p:cNvPr id="5" name="Group 5"/>
          <p:cNvGrpSpPr>
            <a:grpSpLocks noChangeAspect="1"/>
          </p:cNvGrpSpPr>
          <p:nvPr/>
        </p:nvGrpSpPr>
        <p:grpSpPr>
          <a:xfrm>
            <a:off x="15348581" y="0"/>
            <a:ext cx="2939419" cy="2302463"/>
            <a:chOff x="0" y="0"/>
            <a:chExt cx="4232466" cy="3315310"/>
          </a:xfrm>
        </p:grpSpPr>
        <p:sp>
          <p:nvSpPr>
            <p:cNvPr id="6" name="Freeform 6"/>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7" name="Freeform 7"/>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8" name="Freeform 8"/>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9" name="Freeform 9"/>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10" name="Freeform 10"/>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11" name="Freeform 11"/>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12" name="Freeform 12"/>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3" name="Freeform 13"/>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sp>
        <p:nvSpPr>
          <p:cNvPr id="14" name="Freeform 14"/>
          <p:cNvSpPr/>
          <p:nvPr/>
        </p:nvSpPr>
        <p:spPr>
          <a:xfrm>
            <a:off x="16777553" y="9735096"/>
            <a:ext cx="1343833" cy="391670"/>
          </a:xfrm>
          <a:custGeom>
            <a:avLst/>
            <a:gdLst/>
            <a:ahLst/>
            <a:cxnLst/>
            <a:rect l="l" t="t" r="r" b="b"/>
            <a:pathLst>
              <a:path w="1343833" h="391670">
                <a:moveTo>
                  <a:pt x="0" y="0"/>
                </a:moveTo>
                <a:lnTo>
                  <a:pt x="1343832" y="0"/>
                </a:lnTo>
                <a:lnTo>
                  <a:pt x="1343832" y="391670"/>
                </a:lnTo>
                <a:lnTo>
                  <a:pt x="0" y="391670"/>
                </a:lnTo>
                <a:lnTo>
                  <a:pt x="0" y="0"/>
                </a:lnTo>
                <a:close/>
              </a:path>
            </a:pathLst>
          </a:custGeom>
          <a:blipFill>
            <a:blip r:embed="rId4"/>
            <a:stretch>
              <a:fillRect/>
            </a:stretch>
          </a:blipFill>
        </p:spPr>
        <p:txBody>
          <a:bodyPr/>
          <a:lstStyle/>
          <a:p>
            <a:endParaRPr lang="fi-FI"/>
          </a:p>
        </p:txBody>
      </p:sp>
      <p:sp>
        <p:nvSpPr>
          <p:cNvPr id="15" name="Freeform 15"/>
          <p:cNvSpPr/>
          <p:nvPr/>
        </p:nvSpPr>
        <p:spPr>
          <a:xfrm>
            <a:off x="7472949" y="3040436"/>
            <a:ext cx="365151" cy="462949"/>
          </a:xfrm>
          <a:custGeom>
            <a:avLst/>
            <a:gdLst/>
            <a:ahLst/>
            <a:cxnLst/>
            <a:rect l="l" t="t" r="r" b="b"/>
            <a:pathLst>
              <a:path w="365151" h="462949">
                <a:moveTo>
                  <a:pt x="0" y="0"/>
                </a:moveTo>
                <a:lnTo>
                  <a:pt x="365150" y="0"/>
                </a:lnTo>
                <a:lnTo>
                  <a:pt x="365150" y="462948"/>
                </a:lnTo>
                <a:lnTo>
                  <a:pt x="0" y="46294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i-FI"/>
          </a:p>
        </p:txBody>
      </p:sp>
      <p:sp>
        <p:nvSpPr>
          <p:cNvPr id="16" name="Freeform 16"/>
          <p:cNvSpPr/>
          <p:nvPr/>
        </p:nvSpPr>
        <p:spPr>
          <a:xfrm>
            <a:off x="7472949" y="3788426"/>
            <a:ext cx="528884" cy="528884"/>
          </a:xfrm>
          <a:custGeom>
            <a:avLst/>
            <a:gdLst/>
            <a:ahLst/>
            <a:cxnLst/>
            <a:rect l="l" t="t" r="r" b="b"/>
            <a:pathLst>
              <a:path w="528884" h="528884">
                <a:moveTo>
                  <a:pt x="0" y="0"/>
                </a:moveTo>
                <a:lnTo>
                  <a:pt x="528883" y="0"/>
                </a:lnTo>
                <a:lnTo>
                  <a:pt x="528883" y="528883"/>
                </a:lnTo>
                <a:lnTo>
                  <a:pt x="0" y="52888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i-FI"/>
          </a:p>
        </p:txBody>
      </p:sp>
      <p:sp>
        <p:nvSpPr>
          <p:cNvPr id="17" name="TextBox 17"/>
          <p:cNvSpPr txBox="1"/>
          <p:nvPr/>
        </p:nvSpPr>
        <p:spPr>
          <a:xfrm>
            <a:off x="7573658" y="5344588"/>
            <a:ext cx="9534594" cy="2794508"/>
          </a:xfrm>
          <a:prstGeom prst="rect">
            <a:avLst/>
          </a:prstGeom>
        </p:spPr>
        <p:txBody>
          <a:bodyPr lIns="0" tIns="0" rIns="0" bIns="0" rtlCol="0" anchor="t">
            <a:spAutoFit/>
          </a:bodyPr>
          <a:lstStyle/>
          <a:p>
            <a:pPr algn="l">
              <a:lnSpc>
                <a:spcPts val="5655"/>
              </a:lnSpc>
            </a:pPr>
            <a:r>
              <a:rPr lang="en-US" sz="2799">
                <a:solidFill>
                  <a:srgbClr val="283583"/>
                </a:solidFill>
                <a:latin typeface="Alata"/>
                <a:ea typeface="Alata"/>
                <a:cs typeface="Alata"/>
                <a:sym typeface="Alata"/>
              </a:rPr>
              <a:t>“Harrastan jääkiekkoa ja minusta ruotsin kielen osaaminen on urheilussakin pelkkää plussaa. Päätin lukiossa kirjoittaa ruotsin ja yllätyin positiivisesti lopputuloksesta yo-todistuksessani.”</a:t>
            </a:r>
          </a:p>
        </p:txBody>
      </p:sp>
      <p:sp>
        <p:nvSpPr>
          <p:cNvPr id="18" name="TextBox 18"/>
          <p:cNvSpPr txBox="1"/>
          <p:nvPr/>
        </p:nvSpPr>
        <p:spPr>
          <a:xfrm>
            <a:off x="8084891" y="2840411"/>
            <a:ext cx="9920420" cy="596010"/>
          </a:xfrm>
          <a:prstGeom prst="rect">
            <a:avLst/>
          </a:prstGeom>
        </p:spPr>
        <p:txBody>
          <a:bodyPr lIns="0" tIns="0" rIns="0" bIns="0" rtlCol="0" anchor="t">
            <a:spAutoFit/>
          </a:bodyPr>
          <a:lstStyle/>
          <a:p>
            <a:pPr algn="l">
              <a:lnSpc>
                <a:spcPts val="5252"/>
              </a:lnSpc>
            </a:pPr>
            <a:r>
              <a:rPr lang="en-US" sz="2600">
                <a:solidFill>
                  <a:srgbClr val="283583"/>
                </a:solidFill>
                <a:latin typeface="Alata"/>
                <a:ea typeface="Alata"/>
                <a:cs typeface="Alata"/>
                <a:sym typeface="Alata"/>
              </a:rPr>
              <a:t>Hyvinkään lukio</a:t>
            </a:r>
          </a:p>
        </p:txBody>
      </p:sp>
      <p:sp>
        <p:nvSpPr>
          <p:cNvPr id="19" name="TextBox 19"/>
          <p:cNvSpPr txBox="1"/>
          <p:nvPr/>
        </p:nvSpPr>
        <p:spPr>
          <a:xfrm>
            <a:off x="8084891" y="3654850"/>
            <a:ext cx="9920420" cy="596010"/>
          </a:xfrm>
          <a:prstGeom prst="rect">
            <a:avLst/>
          </a:prstGeom>
        </p:spPr>
        <p:txBody>
          <a:bodyPr lIns="0" tIns="0" rIns="0" bIns="0" rtlCol="0" anchor="t">
            <a:spAutoFit/>
          </a:bodyPr>
          <a:lstStyle/>
          <a:p>
            <a:pPr algn="l">
              <a:lnSpc>
                <a:spcPts val="5252"/>
              </a:lnSpc>
            </a:pPr>
            <a:r>
              <a:rPr lang="en-US" sz="2600">
                <a:solidFill>
                  <a:srgbClr val="283583"/>
                </a:solidFill>
                <a:latin typeface="Alata"/>
                <a:ea typeface="Alata"/>
                <a:cs typeface="Alata"/>
                <a:sym typeface="Alata"/>
              </a:rPr>
              <a:t>Abiturientti ja maalivahti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94325" y="123126"/>
            <a:ext cx="4793675" cy="10287000"/>
            <a:chOff x="0" y="0"/>
            <a:chExt cx="825184" cy="1770806"/>
          </a:xfrm>
        </p:grpSpPr>
        <p:sp>
          <p:nvSpPr>
            <p:cNvPr id="3" name="Freeform 3"/>
            <p:cNvSpPr/>
            <p:nvPr/>
          </p:nvSpPr>
          <p:spPr>
            <a:xfrm>
              <a:off x="0" y="0"/>
              <a:ext cx="825184" cy="1770806"/>
            </a:xfrm>
            <a:custGeom>
              <a:avLst/>
              <a:gdLst/>
              <a:ahLst/>
              <a:cxnLst/>
              <a:rect l="l" t="t" r="r" b="b"/>
              <a:pathLst>
                <a:path w="825184" h="1770806">
                  <a:moveTo>
                    <a:pt x="0" y="0"/>
                  </a:moveTo>
                  <a:lnTo>
                    <a:pt x="825184" y="0"/>
                  </a:lnTo>
                  <a:lnTo>
                    <a:pt x="825184" y="1770806"/>
                  </a:lnTo>
                  <a:lnTo>
                    <a:pt x="0" y="1770806"/>
                  </a:lnTo>
                  <a:close/>
                </a:path>
              </a:pathLst>
            </a:custGeom>
            <a:blipFill>
              <a:blip r:embed="rId3"/>
              <a:stretch>
                <a:fillRect l="-176011" r="-105490"/>
              </a:stretch>
            </a:blipFill>
          </p:spPr>
          <p:txBody>
            <a:bodyPr/>
            <a:lstStyle/>
            <a:p>
              <a:endParaRPr lang="fi-FI"/>
            </a:p>
          </p:txBody>
        </p:sp>
      </p:grpSp>
      <p:sp>
        <p:nvSpPr>
          <p:cNvPr id="4" name="TextBox 4"/>
          <p:cNvSpPr txBox="1"/>
          <p:nvPr/>
        </p:nvSpPr>
        <p:spPr>
          <a:xfrm>
            <a:off x="802684" y="211483"/>
            <a:ext cx="11822496" cy="9396421"/>
          </a:xfrm>
          <a:prstGeom prst="rect">
            <a:avLst/>
          </a:prstGeom>
        </p:spPr>
        <p:txBody>
          <a:bodyPr lIns="0" tIns="0" rIns="0" bIns="0" rtlCol="0" anchor="t">
            <a:spAutoFit/>
          </a:bodyPr>
          <a:lstStyle/>
          <a:p>
            <a:pPr algn="l">
              <a:lnSpc>
                <a:spcPts val="4711"/>
              </a:lnSpc>
            </a:pPr>
            <a:endParaRPr/>
          </a:p>
          <a:p>
            <a:pPr algn="l">
              <a:lnSpc>
                <a:spcPts val="4711"/>
              </a:lnSpc>
            </a:pPr>
            <a:r>
              <a:rPr lang="en-US" sz="2332">
                <a:solidFill>
                  <a:srgbClr val="283583"/>
                </a:solidFill>
                <a:latin typeface="Alata"/>
                <a:ea typeface="Alata"/>
                <a:cs typeface="Alata"/>
                <a:sym typeface="Alata"/>
              </a:rPr>
              <a:t>Harrastan jääkiekkoa ja minusta ruotsin kielen osaaminen on urheilussakin pelkkää plussaa.  Monilla urheiluseuroilla on toimintaa sekä Suomessa että Ruotsissa, ja kaksikielisyys on etu, joka voi johtaa laajempiin verkostoihin urheilumaailmassa ja työelämässä.</a:t>
            </a:r>
          </a:p>
          <a:p>
            <a:pPr algn="l">
              <a:lnSpc>
                <a:spcPts val="4711"/>
              </a:lnSpc>
            </a:pPr>
            <a:endParaRPr lang="en-US" sz="2332">
              <a:solidFill>
                <a:srgbClr val="283583"/>
              </a:solidFill>
              <a:latin typeface="Alata"/>
              <a:ea typeface="Alata"/>
              <a:cs typeface="Alata"/>
              <a:sym typeface="Alata"/>
            </a:endParaRPr>
          </a:p>
          <a:p>
            <a:pPr algn="l">
              <a:lnSpc>
                <a:spcPts val="4711"/>
              </a:lnSpc>
            </a:pPr>
            <a:r>
              <a:rPr lang="en-US" sz="2332">
                <a:solidFill>
                  <a:srgbClr val="283583"/>
                </a:solidFill>
                <a:latin typeface="Alata"/>
                <a:ea typeface="Alata"/>
                <a:cs typeface="Alata"/>
                <a:sym typeface="Alata"/>
              </a:rPr>
              <a:t>Olen tosi tyytyväinen siihen, että kirjoitin ruotsin. Yllätyin positiivisesti, että pääsin aivan perustaidoilla melko hyvään yo-arvosanaan eikä yo-koe tuntunut liian vaikealta. Monet kavereistani ihmettelivät, miksi kirjoitan ruotsin enkä matematiikkaa. Siihen vain tuumailin, että ruotsin kielestä on minulle hyötyä ja haluan haastaa itseäni.</a:t>
            </a:r>
          </a:p>
          <a:p>
            <a:pPr algn="l">
              <a:lnSpc>
                <a:spcPts val="4711"/>
              </a:lnSpc>
            </a:pPr>
            <a:endParaRPr lang="en-US" sz="2332">
              <a:solidFill>
                <a:srgbClr val="283583"/>
              </a:solidFill>
              <a:latin typeface="Alata"/>
              <a:ea typeface="Alata"/>
              <a:cs typeface="Alata"/>
              <a:sym typeface="Alata"/>
            </a:endParaRPr>
          </a:p>
          <a:p>
            <a:pPr algn="l">
              <a:lnSpc>
                <a:spcPts val="4711"/>
              </a:lnSpc>
            </a:pPr>
            <a:r>
              <a:rPr lang="en-US" sz="2332">
                <a:solidFill>
                  <a:srgbClr val="283583"/>
                </a:solidFill>
                <a:latin typeface="Alata"/>
                <a:ea typeface="Alata"/>
                <a:cs typeface="Alata"/>
                <a:sym typeface="Alata"/>
              </a:rPr>
              <a:t>Isoäitini eli “famuni” on todella ylpeä, että onnistuin ruotsin yo-kokeessa, koska hänen kanssaan olen pienestä pitäen harjoitellut ruotsia. Famulla on jo ikää ja hän tarvitsee apua päivittäin. Minua huolettaa hieman miten hän pärjää, jos kommunikaatio ruotsiksi ei onnistukaan häntä hoitavien ihmisten kanssa. Ruotsin osaajia tarvitaan monessa paikassa, myös hoitoalalla.</a:t>
            </a:r>
          </a:p>
        </p:txBody>
      </p:sp>
      <p:sp>
        <p:nvSpPr>
          <p:cNvPr id="5" name="Freeform 5"/>
          <p:cNvSpPr/>
          <p:nvPr/>
        </p:nvSpPr>
        <p:spPr>
          <a:xfrm>
            <a:off x="16753220" y="9676003"/>
            <a:ext cx="1336010" cy="395459"/>
          </a:xfrm>
          <a:custGeom>
            <a:avLst/>
            <a:gdLst/>
            <a:ahLst/>
            <a:cxnLst/>
            <a:rect l="l" t="t" r="r" b="b"/>
            <a:pathLst>
              <a:path w="1336010" h="395459">
                <a:moveTo>
                  <a:pt x="0" y="0"/>
                </a:moveTo>
                <a:lnTo>
                  <a:pt x="1336010" y="0"/>
                </a:lnTo>
                <a:lnTo>
                  <a:pt x="1336010" y="395459"/>
                </a:lnTo>
                <a:lnTo>
                  <a:pt x="0" y="395459"/>
                </a:lnTo>
                <a:lnTo>
                  <a:pt x="0" y="0"/>
                </a:lnTo>
                <a:close/>
              </a:path>
            </a:pathLst>
          </a:custGeom>
          <a:blipFill>
            <a:blip r:embed="rId4"/>
            <a:stretch>
              <a:fillRect/>
            </a:stretch>
          </a:blipFill>
        </p:spPr>
        <p:txBody>
          <a:bodyPr/>
          <a:lstStyle/>
          <a:p>
            <a:endParaRPr lang="fi-FI"/>
          </a:p>
        </p:txBody>
      </p:sp>
      <p:sp>
        <p:nvSpPr>
          <p:cNvPr id="6" name="Freeform 6"/>
          <p:cNvSpPr/>
          <p:nvPr/>
        </p:nvSpPr>
        <p:spPr>
          <a:xfrm>
            <a:off x="12337621" y="9131595"/>
            <a:ext cx="1622158" cy="1484275"/>
          </a:xfrm>
          <a:custGeom>
            <a:avLst/>
            <a:gdLst/>
            <a:ahLst/>
            <a:cxnLst/>
            <a:rect l="l" t="t" r="r" b="b"/>
            <a:pathLst>
              <a:path w="1622158" h="1484275">
                <a:moveTo>
                  <a:pt x="0" y="0"/>
                </a:moveTo>
                <a:lnTo>
                  <a:pt x="1622158" y="0"/>
                </a:lnTo>
                <a:lnTo>
                  <a:pt x="1622158" y="1484275"/>
                </a:lnTo>
                <a:lnTo>
                  <a:pt x="0" y="1484275"/>
                </a:lnTo>
                <a:lnTo>
                  <a:pt x="0" y="0"/>
                </a:lnTo>
                <a:close/>
              </a:path>
            </a:pathLst>
          </a:custGeom>
          <a:blipFill>
            <a:blip r:embed="rId5"/>
            <a:stretch>
              <a:fillRect/>
            </a:stretch>
          </a:blipFill>
        </p:spPr>
        <p:txBody>
          <a:bodyPr/>
          <a:lstStyle/>
          <a:p>
            <a:endParaRPr lang="fi-FI"/>
          </a:p>
        </p:txBody>
      </p:sp>
      <p:sp>
        <p:nvSpPr>
          <p:cNvPr id="7" name="Freeform 7"/>
          <p:cNvSpPr/>
          <p:nvPr/>
        </p:nvSpPr>
        <p:spPr>
          <a:xfrm flipH="1">
            <a:off x="11729469" y="9258300"/>
            <a:ext cx="1216303" cy="1715116"/>
          </a:xfrm>
          <a:custGeom>
            <a:avLst/>
            <a:gdLst/>
            <a:ahLst/>
            <a:cxnLst/>
            <a:rect l="l" t="t" r="r" b="b"/>
            <a:pathLst>
              <a:path w="1216303" h="1715116">
                <a:moveTo>
                  <a:pt x="1216303" y="0"/>
                </a:moveTo>
                <a:lnTo>
                  <a:pt x="0" y="0"/>
                </a:lnTo>
                <a:lnTo>
                  <a:pt x="0" y="1715116"/>
                </a:lnTo>
                <a:lnTo>
                  <a:pt x="1216303" y="1715116"/>
                </a:lnTo>
                <a:lnTo>
                  <a:pt x="1216303" y="0"/>
                </a:lnTo>
                <a:close/>
              </a:path>
            </a:pathLst>
          </a:custGeom>
          <a:blipFill>
            <a:blip r:embed="rId6"/>
            <a:stretch>
              <a:fillRect/>
            </a:stretch>
          </a:blipFill>
        </p:spPr>
        <p:txBody>
          <a:bodyPr/>
          <a:lstStyle/>
          <a:p>
            <a:endParaRPr lang="fi-FI"/>
          </a:p>
        </p:txBody>
      </p:sp>
      <p:sp>
        <p:nvSpPr>
          <p:cNvPr id="8" name="Freeform 8"/>
          <p:cNvSpPr/>
          <p:nvPr/>
        </p:nvSpPr>
        <p:spPr>
          <a:xfrm rot="-2331646">
            <a:off x="-554053" y="-287828"/>
            <a:ext cx="1582753" cy="1093711"/>
          </a:xfrm>
          <a:custGeom>
            <a:avLst/>
            <a:gdLst/>
            <a:ahLst/>
            <a:cxnLst/>
            <a:rect l="l" t="t" r="r" b="b"/>
            <a:pathLst>
              <a:path w="1582753" h="1093711">
                <a:moveTo>
                  <a:pt x="0" y="0"/>
                </a:moveTo>
                <a:lnTo>
                  <a:pt x="1582753" y="0"/>
                </a:lnTo>
                <a:lnTo>
                  <a:pt x="1582753" y="1093711"/>
                </a:lnTo>
                <a:lnTo>
                  <a:pt x="0" y="1093711"/>
                </a:lnTo>
                <a:lnTo>
                  <a:pt x="0" y="0"/>
                </a:lnTo>
                <a:close/>
              </a:path>
            </a:pathLst>
          </a:custGeom>
          <a:blipFill>
            <a:blip r:embed="rId7"/>
            <a:stretch>
              <a:fillRect/>
            </a:stretch>
          </a:blipFill>
        </p:spPr>
        <p:txBody>
          <a:bodyPr/>
          <a:lstStyle/>
          <a:p>
            <a:endParaRPr lang="fi-FI"/>
          </a:p>
        </p:txBody>
      </p:sp>
      <p:sp>
        <p:nvSpPr>
          <p:cNvPr id="9" name="Freeform 9"/>
          <p:cNvSpPr/>
          <p:nvPr/>
        </p:nvSpPr>
        <p:spPr>
          <a:xfrm>
            <a:off x="-316276" y="123126"/>
            <a:ext cx="831400" cy="850650"/>
          </a:xfrm>
          <a:custGeom>
            <a:avLst/>
            <a:gdLst/>
            <a:ahLst/>
            <a:cxnLst/>
            <a:rect l="l" t="t" r="r" b="b"/>
            <a:pathLst>
              <a:path w="831400" h="850650">
                <a:moveTo>
                  <a:pt x="0" y="0"/>
                </a:moveTo>
                <a:lnTo>
                  <a:pt x="831400" y="0"/>
                </a:lnTo>
                <a:lnTo>
                  <a:pt x="831400" y="850651"/>
                </a:lnTo>
                <a:lnTo>
                  <a:pt x="0" y="850651"/>
                </a:lnTo>
                <a:lnTo>
                  <a:pt x="0" y="0"/>
                </a:lnTo>
                <a:close/>
              </a:path>
            </a:pathLst>
          </a:custGeom>
          <a:blipFill>
            <a:blip r:embed="rId8"/>
            <a:stretch>
              <a:fillRect/>
            </a:stretch>
          </a:blipFill>
        </p:spPr>
        <p:txBody>
          <a:bodyPr/>
          <a:lstStyle/>
          <a:p>
            <a:endParaRPr lang="fi-FI"/>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38830" y="2864483"/>
            <a:ext cx="365151" cy="462949"/>
          </a:xfrm>
          <a:custGeom>
            <a:avLst/>
            <a:gdLst/>
            <a:ahLst/>
            <a:cxnLst/>
            <a:rect l="l" t="t" r="r" b="b"/>
            <a:pathLst>
              <a:path w="365151" h="462949">
                <a:moveTo>
                  <a:pt x="0" y="0"/>
                </a:moveTo>
                <a:lnTo>
                  <a:pt x="365151" y="0"/>
                </a:lnTo>
                <a:lnTo>
                  <a:pt x="365151" y="462949"/>
                </a:lnTo>
                <a:lnTo>
                  <a:pt x="0" y="46294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3" name="Freeform 3"/>
          <p:cNvSpPr/>
          <p:nvPr/>
        </p:nvSpPr>
        <p:spPr>
          <a:xfrm>
            <a:off x="764258" y="3832708"/>
            <a:ext cx="528884" cy="528884"/>
          </a:xfrm>
          <a:custGeom>
            <a:avLst/>
            <a:gdLst/>
            <a:ahLst/>
            <a:cxnLst/>
            <a:rect l="l" t="t" r="r" b="b"/>
            <a:pathLst>
              <a:path w="528884" h="528884">
                <a:moveTo>
                  <a:pt x="0" y="0"/>
                </a:moveTo>
                <a:lnTo>
                  <a:pt x="528884" y="0"/>
                </a:lnTo>
                <a:lnTo>
                  <a:pt x="528884" y="528884"/>
                </a:lnTo>
                <a:lnTo>
                  <a:pt x="0" y="52888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i-FI"/>
          </a:p>
        </p:txBody>
      </p:sp>
      <p:sp>
        <p:nvSpPr>
          <p:cNvPr id="4" name="Freeform 4"/>
          <p:cNvSpPr/>
          <p:nvPr/>
        </p:nvSpPr>
        <p:spPr>
          <a:xfrm>
            <a:off x="10998733" y="0"/>
            <a:ext cx="7452910" cy="10287000"/>
          </a:xfrm>
          <a:custGeom>
            <a:avLst/>
            <a:gdLst/>
            <a:ahLst/>
            <a:cxnLst/>
            <a:rect l="l" t="t" r="r" b="b"/>
            <a:pathLst>
              <a:path w="11436901" h="15471501">
                <a:moveTo>
                  <a:pt x="0" y="0"/>
                </a:moveTo>
                <a:lnTo>
                  <a:pt x="11436901" y="0"/>
                </a:lnTo>
                <a:lnTo>
                  <a:pt x="11436901" y="15471501"/>
                </a:lnTo>
                <a:lnTo>
                  <a:pt x="0" y="15471501"/>
                </a:lnTo>
                <a:lnTo>
                  <a:pt x="0" y="0"/>
                </a:lnTo>
                <a:close/>
              </a:path>
            </a:pathLst>
          </a:custGeom>
          <a:blipFill>
            <a:blip r:embed="rId7"/>
            <a:stretch>
              <a:fillRect l="-49859" t="-38958" r="-69773" b="-20166"/>
            </a:stretch>
          </a:blipFill>
        </p:spPr>
        <p:txBody>
          <a:bodyPr/>
          <a:lstStyle/>
          <a:p>
            <a:endParaRPr lang="fi-FI" dirty="0"/>
          </a:p>
        </p:txBody>
      </p:sp>
      <p:sp>
        <p:nvSpPr>
          <p:cNvPr id="5" name="Freeform 5"/>
          <p:cNvSpPr/>
          <p:nvPr/>
        </p:nvSpPr>
        <p:spPr>
          <a:xfrm>
            <a:off x="17093623" y="9847320"/>
            <a:ext cx="1046966" cy="293151"/>
          </a:xfrm>
          <a:custGeom>
            <a:avLst/>
            <a:gdLst/>
            <a:ahLst/>
            <a:cxnLst/>
            <a:rect l="l" t="t" r="r" b="b"/>
            <a:pathLst>
              <a:path w="1046966" h="293151">
                <a:moveTo>
                  <a:pt x="0" y="0"/>
                </a:moveTo>
                <a:lnTo>
                  <a:pt x="1046966" y="0"/>
                </a:lnTo>
                <a:lnTo>
                  <a:pt x="1046966" y="293150"/>
                </a:lnTo>
                <a:lnTo>
                  <a:pt x="0" y="293150"/>
                </a:lnTo>
                <a:lnTo>
                  <a:pt x="0" y="0"/>
                </a:lnTo>
                <a:close/>
              </a:path>
            </a:pathLst>
          </a:custGeom>
          <a:blipFill>
            <a:blip r:embed="rId8"/>
            <a:stretch>
              <a:fillRect/>
            </a:stretch>
          </a:blipFill>
        </p:spPr>
        <p:txBody>
          <a:bodyPr/>
          <a:lstStyle/>
          <a:p>
            <a:endParaRPr lang="fi-FI"/>
          </a:p>
        </p:txBody>
      </p:sp>
      <p:sp>
        <p:nvSpPr>
          <p:cNvPr id="6" name="Freeform 6"/>
          <p:cNvSpPr/>
          <p:nvPr/>
        </p:nvSpPr>
        <p:spPr>
          <a:xfrm flipH="1">
            <a:off x="17040611" y="6694897"/>
            <a:ext cx="1873830" cy="2642298"/>
          </a:xfrm>
          <a:custGeom>
            <a:avLst/>
            <a:gdLst/>
            <a:ahLst/>
            <a:cxnLst/>
            <a:rect l="l" t="t" r="r" b="b"/>
            <a:pathLst>
              <a:path w="1873830" h="2642298">
                <a:moveTo>
                  <a:pt x="1873829" y="0"/>
                </a:moveTo>
                <a:lnTo>
                  <a:pt x="0" y="0"/>
                </a:lnTo>
                <a:lnTo>
                  <a:pt x="0" y="2642298"/>
                </a:lnTo>
                <a:lnTo>
                  <a:pt x="1873829" y="2642298"/>
                </a:lnTo>
                <a:lnTo>
                  <a:pt x="1873829" y="0"/>
                </a:lnTo>
                <a:close/>
              </a:path>
            </a:pathLst>
          </a:custGeom>
          <a:blipFill>
            <a:blip r:embed="rId9"/>
            <a:stretch>
              <a:fillRect/>
            </a:stretch>
          </a:blipFill>
        </p:spPr>
        <p:txBody>
          <a:bodyPr/>
          <a:lstStyle/>
          <a:p>
            <a:endParaRPr lang="fi-FI"/>
          </a:p>
        </p:txBody>
      </p:sp>
      <p:grpSp>
        <p:nvGrpSpPr>
          <p:cNvPr id="7" name="Group 7"/>
          <p:cNvGrpSpPr>
            <a:grpSpLocks noChangeAspect="1"/>
          </p:cNvGrpSpPr>
          <p:nvPr/>
        </p:nvGrpSpPr>
        <p:grpSpPr>
          <a:xfrm rot="-10800000">
            <a:off x="-33601" y="8920239"/>
            <a:ext cx="1744862" cy="1366761"/>
            <a:chOff x="0" y="0"/>
            <a:chExt cx="4232466" cy="3315310"/>
          </a:xfrm>
        </p:grpSpPr>
        <p:sp>
          <p:nvSpPr>
            <p:cNvPr id="8" name="Freeform 8"/>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9" name="Freeform 9"/>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10" name="Freeform 10"/>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11" name="Freeform 11"/>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12" name="Freeform 12"/>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13" name="Freeform 13"/>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14" name="Freeform 14"/>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5" name="Freeform 15"/>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sp>
        <p:nvSpPr>
          <p:cNvPr id="16" name="Freeform 16"/>
          <p:cNvSpPr/>
          <p:nvPr/>
        </p:nvSpPr>
        <p:spPr>
          <a:xfrm flipH="1">
            <a:off x="13821984" y="9026229"/>
            <a:ext cx="1953768" cy="2755020"/>
          </a:xfrm>
          <a:custGeom>
            <a:avLst/>
            <a:gdLst/>
            <a:ahLst/>
            <a:cxnLst/>
            <a:rect l="l" t="t" r="r" b="b"/>
            <a:pathLst>
              <a:path w="1953768" h="2755020">
                <a:moveTo>
                  <a:pt x="1953769" y="0"/>
                </a:moveTo>
                <a:lnTo>
                  <a:pt x="0" y="0"/>
                </a:lnTo>
                <a:lnTo>
                  <a:pt x="0" y="2755020"/>
                </a:lnTo>
                <a:lnTo>
                  <a:pt x="1953769" y="2755020"/>
                </a:lnTo>
                <a:lnTo>
                  <a:pt x="1953769" y="0"/>
                </a:lnTo>
                <a:close/>
              </a:path>
            </a:pathLst>
          </a:custGeom>
          <a:blipFill>
            <a:blip r:embed="rId9"/>
            <a:stretch>
              <a:fillRect/>
            </a:stretch>
          </a:blipFill>
        </p:spPr>
        <p:txBody>
          <a:bodyPr/>
          <a:lstStyle/>
          <a:p>
            <a:endParaRPr lang="fi-FI"/>
          </a:p>
        </p:txBody>
      </p:sp>
      <p:sp>
        <p:nvSpPr>
          <p:cNvPr id="17" name="Freeform 17"/>
          <p:cNvSpPr/>
          <p:nvPr/>
        </p:nvSpPr>
        <p:spPr>
          <a:xfrm rot="673841">
            <a:off x="16371684" y="7879408"/>
            <a:ext cx="2001409" cy="1831290"/>
          </a:xfrm>
          <a:custGeom>
            <a:avLst/>
            <a:gdLst/>
            <a:ahLst/>
            <a:cxnLst/>
            <a:rect l="l" t="t" r="r" b="b"/>
            <a:pathLst>
              <a:path w="2001409" h="1831290">
                <a:moveTo>
                  <a:pt x="0" y="0"/>
                </a:moveTo>
                <a:lnTo>
                  <a:pt x="2001409" y="0"/>
                </a:lnTo>
                <a:lnTo>
                  <a:pt x="2001409" y="1831289"/>
                </a:lnTo>
                <a:lnTo>
                  <a:pt x="0" y="1831289"/>
                </a:lnTo>
                <a:lnTo>
                  <a:pt x="0" y="0"/>
                </a:lnTo>
                <a:close/>
              </a:path>
            </a:pathLst>
          </a:custGeom>
          <a:blipFill>
            <a:blip r:embed="rId10"/>
            <a:stretch>
              <a:fillRect/>
            </a:stretch>
          </a:blipFill>
        </p:spPr>
        <p:txBody>
          <a:bodyPr/>
          <a:lstStyle/>
          <a:p>
            <a:endParaRPr lang="fi-FI"/>
          </a:p>
        </p:txBody>
      </p:sp>
      <p:sp>
        <p:nvSpPr>
          <p:cNvPr id="18" name="TextBox 18"/>
          <p:cNvSpPr txBox="1"/>
          <p:nvPr/>
        </p:nvSpPr>
        <p:spPr>
          <a:xfrm>
            <a:off x="838830" y="958540"/>
            <a:ext cx="12449950" cy="962314"/>
          </a:xfrm>
          <a:prstGeom prst="rect">
            <a:avLst/>
          </a:prstGeom>
        </p:spPr>
        <p:txBody>
          <a:bodyPr lIns="0" tIns="0" rIns="0" bIns="0" rtlCol="0" anchor="t">
            <a:spAutoFit/>
          </a:bodyPr>
          <a:lstStyle/>
          <a:p>
            <a:pPr algn="l">
              <a:lnSpc>
                <a:spcPts val="7859"/>
              </a:lnSpc>
            </a:pPr>
            <a:r>
              <a:rPr lang="en-US" sz="5613">
                <a:solidFill>
                  <a:srgbClr val="283583"/>
                </a:solidFill>
                <a:latin typeface="Alata"/>
                <a:ea typeface="Alata"/>
                <a:cs typeface="Alata"/>
                <a:sym typeface="Alata"/>
              </a:rPr>
              <a:t>Anton, 22v</a:t>
            </a:r>
          </a:p>
        </p:txBody>
      </p:sp>
      <p:sp>
        <p:nvSpPr>
          <p:cNvPr id="19" name="TextBox 19"/>
          <p:cNvSpPr txBox="1"/>
          <p:nvPr/>
        </p:nvSpPr>
        <p:spPr>
          <a:xfrm>
            <a:off x="1513411" y="3632683"/>
            <a:ext cx="9920420" cy="1262760"/>
          </a:xfrm>
          <a:prstGeom prst="rect">
            <a:avLst/>
          </a:prstGeom>
        </p:spPr>
        <p:txBody>
          <a:bodyPr lIns="0" tIns="0" rIns="0" bIns="0" rtlCol="0" anchor="t">
            <a:spAutoFit/>
          </a:bodyPr>
          <a:lstStyle/>
          <a:p>
            <a:pPr algn="l">
              <a:lnSpc>
                <a:spcPts val="5252"/>
              </a:lnSpc>
            </a:pPr>
            <a:r>
              <a:rPr lang="en-US" sz="2600">
                <a:solidFill>
                  <a:srgbClr val="283583"/>
                </a:solidFill>
                <a:latin typeface="Alata"/>
                <a:ea typeface="Alata"/>
                <a:cs typeface="Alata"/>
                <a:sym typeface="Alata"/>
              </a:rPr>
              <a:t>Aalto-yliopisto,  3.vuoden opiskelija</a:t>
            </a:r>
          </a:p>
          <a:p>
            <a:pPr algn="l">
              <a:lnSpc>
                <a:spcPts val="5252"/>
              </a:lnSpc>
            </a:pPr>
            <a:r>
              <a:rPr lang="en-US" sz="2600">
                <a:solidFill>
                  <a:srgbClr val="283583"/>
                </a:solidFill>
                <a:latin typeface="Alata"/>
                <a:ea typeface="Alata"/>
                <a:cs typeface="Alata"/>
                <a:sym typeface="Alata"/>
              </a:rPr>
              <a:t>Liiketoiminnan analytiikka ja tietojärjestelmätiede</a:t>
            </a:r>
          </a:p>
        </p:txBody>
      </p:sp>
      <p:grpSp>
        <p:nvGrpSpPr>
          <p:cNvPr id="20" name="Group 20"/>
          <p:cNvGrpSpPr>
            <a:grpSpLocks noChangeAspect="1"/>
          </p:cNvGrpSpPr>
          <p:nvPr/>
        </p:nvGrpSpPr>
        <p:grpSpPr>
          <a:xfrm>
            <a:off x="9778345" y="0"/>
            <a:ext cx="1258486" cy="2145680"/>
            <a:chOff x="0" y="0"/>
            <a:chExt cx="2022767" cy="3448761"/>
          </a:xfrm>
        </p:grpSpPr>
        <p:sp>
          <p:nvSpPr>
            <p:cNvPr id="21" name="Freeform 21"/>
            <p:cNvSpPr/>
            <p:nvPr/>
          </p:nvSpPr>
          <p:spPr>
            <a:xfrm>
              <a:off x="1087501" y="404368"/>
              <a:ext cx="871728" cy="2504821"/>
            </a:xfrm>
            <a:custGeom>
              <a:avLst/>
              <a:gdLst/>
              <a:ahLst/>
              <a:cxnLst/>
              <a:rect l="l" t="t" r="r" b="b"/>
              <a:pathLst>
                <a:path w="871728" h="2504821">
                  <a:moveTo>
                    <a:pt x="871728" y="0"/>
                  </a:moveTo>
                  <a:cubicBezTo>
                    <a:pt x="475488" y="94615"/>
                    <a:pt x="189865" y="389509"/>
                    <a:pt x="97409" y="828421"/>
                  </a:cubicBezTo>
                  <a:cubicBezTo>
                    <a:pt x="0" y="1291209"/>
                    <a:pt x="110871" y="1885442"/>
                    <a:pt x="407797" y="2433193"/>
                  </a:cubicBezTo>
                  <a:cubicBezTo>
                    <a:pt x="434721" y="2482850"/>
                    <a:pt x="475107" y="2504821"/>
                    <a:pt x="507746" y="2504821"/>
                  </a:cubicBezTo>
                  <a:cubicBezTo>
                    <a:pt x="552069" y="2504821"/>
                    <a:pt x="582168" y="2464435"/>
                    <a:pt x="545846" y="2397379"/>
                  </a:cubicBezTo>
                  <a:cubicBezTo>
                    <a:pt x="393192" y="2115947"/>
                    <a:pt x="292227" y="1821561"/>
                    <a:pt x="251841" y="1541653"/>
                  </a:cubicBezTo>
                  <a:cubicBezTo>
                    <a:pt x="179705" y="1040511"/>
                    <a:pt x="292227" y="602869"/>
                    <a:pt x="589407" y="363474"/>
                  </a:cubicBezTo>
                  <a:cubicBezTo>
                    <a:pt x="672719" y="296291"/>
                    <a:pt x="767715" y="244856"/>
                    <a:pt x="871601" y="209423"/>
                  </a:cubicBezTo>
                  <a:lnTo>
                    <a:pt x="871601" y="209423"/>
                  </a:lnTo>
                  <a:lnTo>
                    <a:pt x="871601" y="0"/>
                  </a:lnTo>
                  <a:close/>
                </a:path>
              </a:pathLst>
            </a:custGeom>
            <a:solidFill>
              <a:srgbClr val="009941"/>
            </a:solidFill>
          </p:spPr>
          <p:txBody>
            <a:bodyPr/>
            <a:lstStyle/>
            <a:p>
              <a:endParaRPr lang="fi-FI"/>
            </a:p>
          </p:txBody>
        </p:sp>
        <p:sp>
          <p:nvSpPr>
            <p:cNvPr id="22" name="Freeform 22"/>
            <p:cNvSpPr/>
            <p:nvPr/>
          </p:nvSpPr>
          <p:spPr>
            <a:xfrm>
              <a:off x="680974" y="63754"/>
              <a:ext cx="288925" cy="334010"/>
            </a:xfrm>
            <a:custGeom>
              <a:avLst/>
              <a:gdLst/>
              <a:ahLst/>
              <a:cxnLst/>
              <a:rect l="l" t="t" r="r" b="b"/>
              <a:pathLst>
                <a:path w="288925" h="334010">
                  <a:moveTo>
                    <a:pt x="147447" y="762"/>
                  </a:moveTo>
                  <a:lnTo>
                    <a:pt x="154559" y="2413"/>
                  </a:lnTo>
                  <a:cubicBezTo>
                    <a:pt x="181229" y="9398"/>
                    <a:pt x="199644" y="22733"/>
                    <a:pt x="214630" y="41148"/>
                  </a:cubicBezTo>
                  <a:cubicBezTo>
                    <a:pt x="228346" y="58039"/>
                    <a:pt x="237744" y="77470"/>
                    <a:pt x="245999" y="97409"/>
                  </a:cubicBezTo>
                  <a:cubicBezTo>
                    <a:pt x="260350" y="131953"/>
                    <a:pt x="269367" y="168021"/>
                    <a:pt x="274828" y="204851"/>
                  </a:cubicBezTo>
                  <a:lnTo>
                    <a:pt x="287782" y="308356"/>
                  </a:lnTo>
                  <a:cubicBezTo>
                    <a:pt x="288925" y="317754"/>
                    <a:pt x="284861" y="324866"/>
                    <a:pt x="276733" y="329565"/>
                  </a:cubicBezTo>
                  <a:cubicBezTo>
                    <a:pt x="269113" y="334010"/>
                    <a:pt x="209423" y="319659"/>
                    <a:pt x="193675" y="307086"/>
                  </a:cubicBezTo>
                  <a:lnTo>
                    <a:pt x="159385" y="276987"/>
                  </a:lnTo>
                  <a:cubicBezTo>
                    <a:pt x="133604" y="251968"/>
                    <a:pt x="112522" y="223266"/>
                    <a:pt x="92964" y="193294"/>
                  </a:cubicBezTo>
                  <a:lnTo>
                    <a:pt x="48514" y="126492"/>
                  </a:lnTo>
                  <a:cubicBezTo>
                    <a:pt x="37338" y="110363"/>
                    <a:pt x="24638" y="95377"/>
                    <a:pt x="9398" y="82804"/>
                  </a:cubicBezTo>
                  <a:cubicBezTo>
                    <a:pt x="0" y="75057"/>
                    <a:pt x="1778" y="56769"/>
                    <a:pt x="11684" y="50419"/>
                  </a:cubicBezTo>
                  <a:lnTo>
                    <a:pt x="61595" y="19431"/>
                  </a:lnTo>
                  <a:cubicBezTo>
                    <a:pt x="79883" y="10033"/>
                    <a:pt x="99060" y="3175"/>
                    <a:pt x="119634" y="889"/>
                  </a:cubicBezTo>
                  <a:lnTo>
                    <a:pt x="126873" y="127"/>
                  </a:lnTo>
                  <a:cubicBezTo>
                    <a:pt x="136144" y="0"/>
                    <a:pt x="141732" y="381"/>
                    <a:pt x="147447" y="762"/>
                  </a:cubicBezTo>
                </a:path>
              </a:pathLst>
            </a:custGeom>
            <a:solidFill>
              <a:srgbClr val="009941"/>
            </a:solidFill>
          </p:spPr>
          <p:txBody>
            <a:bodyPr/>
            <a:lstStyle/>
            <a:p>
              <a:endParaRPr lang="fi-FI"/>
            </a:p>
          </p:txBody>
        </p:sp>
        <p:sp>
          <p:nvSpPr>
            <p:cNvPr id="23" name="Freeform 23"/>
            <p:cNvSpPr/>
            <p:nvPr/>
          </p:nvSpPr>
          <p:spPr>
            <a:xfrm>
              <a:off x="841883" y="630555"/>
              <a:ext cx="184785" cy="484759"/>
            </a:xfrm>
            <a:custGeom>
              <a:avLst/>
              <a:gdLst/>
              <a:ahLst/>
              <a:cxnLst/>
              <a:rect l="l" t="t" r="r" b="b"/>
              <a:pathLst>
                <a:path w="184785" h="484759">
                  <a:moveTo>
                    <a:pt x="184785" y="362585"/>
                  </a:moveTo>
                  <a:cubicBezTo>
                    <a:pt x="182499" y="398653"/>
                    <a:pt x="176911" y="426593"/>
                    <a:pt x="162052" y="452120"/>
                  </a:cubicBezTo>
                  <a:lnTo>
                    <a:pt x="146939" y="473202"/>
                  </a:lnTo>
                  <a:cubicBezTo>
                    <a:pt x="137287" y="484759"/>
                    <a:pt x="124079" y="484759"/>
                    <a:pt x="110871" y="481711"/>
                  </a:cubicBezTo>
                  <a:lnTo>
                    <a:pt x="99949" y="474345"/>
                  </a:lnTo>
                  <a:cubicBezTo>
                    <a:pt x="93472" y="453771"/>
                    <a:pt x="89789" y="439928"/>
                    <a:pt x="84582" y="426466"/>
                  </a:cubicBezTo>
                  <a:lnTo>
                    <a:pt x="44958" y="325755"/>
                  </a:lnTo>
                  <a:cubicBezTo>
                    <a:pt x="31496" y="291592"/>
                    <a:pt x="18796" y="257048"/>
                    <a:pt x="11049" y="220980"/>
                  </a:cubicBezTo>
                  <a:cubicBezTo>
                    <a:pt x="3175" y="184785"/>
                    <a:pt x="0" y="148336"/>
                    <a:pt x="4064" y="111379"/>
                  </a:cubicBezTo>
                  <a:cubicBezTo>
                    <a:pt x="7747" y="77851"/>
                    <a:pt x="17399" y="46228"/>
                    <a:pt x="34671" y="17145"/>
                  </a:cubicBezTo>
                  <a:cubicBezTo>
                    <a:pt x="43688" y="2032"/>
                    <a:pt x="57658" y="0"/>
                    <a:pt x="70358" y="12192"/>
                  </a:cubicBezTo>
                  <a:cubicBezTo>
                    <a:pt x="93853" y="34671"/>
                    <a:pt x="112268" y="60960"/>
                    <a:pt x="126873" y="90043"/>
                  </a:cubicBezTo>
                  <a:cubicBezTo>
                    <a:pt x="144653" y="125222"/>
                    <a:pt x="156337" y="162560"/>
                    <a:pt x="164592" y="200914"/>
                  </a:cubicBezTo>
                  <a:lnTo>
                    <a:pt x="183007" y="320167"/>
                  </a:lnTo>
                  <a:cubicBezTo>
                    <a:pt x="184531" y="336550"/>
                    <a:pt x="184277" y="353187"/>
                    <a:pt x="184658" y="362712"/>
                  </a:cubicBezTo>
                </a:path>
              </a:pathLst>
            </a:custGeom>
            <a:solidFill>
              <a:srgbClr val="009941"/>
            </a:solidFill>
          </p:spPr>
          <p:txBody>
            <a:bodyPr/>
            <a:lstStyle/>
            <a:p>
              <a:endParaRPr lang="fi-FI"/>
            </a:p>
          </p:txBody>
        </p:sp>
        <p:sp>
          <p:nvSpPr>
            <p:cNvPr id="24" name="Freeform 24"/>
            <p:cNvSpPr/>
            <p:nvPr/>
          </p:nvSpPr>
          <p:spPr>
            <a:xfrm>
              <a:off x="449326" y="507111"/>
              <a:ext cx="267208" cy="330327"/>
            </a:xfrm>
            <a:custGeom>
              <a:avLst/>
              <a:gdLst/>
              <a:ahLst/>
              <a:cxnLst/>
              <a:rect l="l" t="t" r="r" b="b"/>
              <a:pathLst>
                <a:path w="267208" h="330327">
                  <a:moveTo>
                    <a:pt x="267208" y="301117"/>
                  </a:moveTo>
                  <a:lnTo>
                    <a:pt x="265811" y="310134"/>
                  </a:lnTo>
                  <a:cubicBezTo>
                    <a:pt x="261620" y="324993"/>
                    <a:pt x="252349" y="330327"/>
                    <a:pt x="241808" y="327406"/>
                  </a:cubicBezTo>
                  <a:cubicBezTo>
                    <a:pt x="234315" y="325374"/>
                    <a:pt x="128270" y="245237"/>
                    <a:pt x="84074" y="212471"/>
                  </a:cubicBezTo>
                  <a:lnTo>
                    <a:pt x="39878" y="179070"/>
                  </a:lnTo>
                  <a:cubicBezTo>
                    <a:pt x="30226" y="171577"/>
                    <a:pt x="21463" y="163068"/>
                    <a:pt x="13970" y="153289"/>
                  </a:cubicBezTo>
                  <a:cubicBezTo>
                    <a:pt x="6223" y="143002"/>
                    <a:pt x="762" y="131953"/>
                    <a:pt x="0" y="118745"/>
                  </a:cubicBezTo>
                  <a:lnTo>
                    <a:pt x="6985" y="89281"/>
                  </a:lnTo>
                  <a:cubicBezTo>
                    <a:pt x="12192" y="79121"/>
                    <a:pt x="19050" y="70104"/>
                    <a:pt x="26924" y="61976"/>
                  </a:cubicBezTo>
                  <a:lnTo>
                    <a:pt x="87757" y="10668"/>
                  </a:lnTo>
                  <a:cubicBezTo>
                    <a:pt x="94996" y="5461"/>
                    <a:pt x="102997" y="1524"/>
                    <a:pt x="112014" y="0"/>
                  </a:cubicBezTo>
                  <a:lnTo>
                    <a:pt x="128524" y="1143"/>
                  </a:lnTo>
                  <a:cubicBezTo>
                    <a:pt x="137922" y="12319"/>
                    <a:pt x="141097" y="17399"/>
                    <a:pt x="143637" y="22733"/>
                  </a:cubicBezTo>
                  <a:lnTo>
                    <a:pt x="249936" y="242443"/>
                  </a:lnTo>
                  <a:cubicBezTo>
                    <a:pt x="255143" y="253238"/>
                    <a:pt x="259588" y="264287"/>
                    <a:pt x="263652" y="275590"/>
                  </a:cubicBezTo>
                  <a:lnTo>
                    <a:pt x="267208" y="301371"/>
                  </a:lnTo>
                </a:path>
              </a:pathLst>
            </a:custGeom>
            <a:solidFill>
              <a:srgbClr val="009941"/>
            </a:solidFill>
          </p:spPr>
          <p:txBody>
            <a:bodyPr/>
            <a:lstStyle/>
            <a:p>
              <a:endParaRPr lang="fi-FI"/>
            </a:p>
          </p:txBody>
        </p:sp>
        <p:sp>
          <p:nvSpPr>
            <p:cNvPr id="25" name="Freeform 25"/>
            <p:cNvSpPr/>
            <p:nvPr/>
          </p:nvSpPr>
          <p:spPr>
            <a:xfrm>
              <a:off x="85217" y="1326769"/>
              <a:ext cx="1874266" cy="1978406"/>
            </a:xfrm>
            <a:custGeom>
              <a:avLst/>
              <a:gdLst/>
              <a:ahLst/>
              <a:cxnLst/>
              <a:rect l="l" t="t" r="r" b="b"/>
              <a:pathLst>
                <a:path w="1874266" h="1978406">
                  <a:moveTo>
                    <a:pt x="1278509" y="127"/>
                  </a:moveTo>
                  <a:cubicBezTo>
                    <a:pt x="1243330" y="127"/>
                    <a:pt x="1206881" y="5207"/>
                    <a:pt x="1169797" y="16002"/>
                  </a:cubicBezTo>
                  <a:cubicBezTo>
                    <a:pt x="1100074" y="36322"/>
                    <a:pt x="1038479" y="71628"/>
                    <a:pt x="984758" y="120650"/>
                  </a:cubicBezTo>
                  <a:lnTo>
                    <a:pt x="919099" y="182880"/>
                  </a:lnTo>
                  <a:cubicBezTo>
                    <a:pt x="868553" y="173482"/>
                    <a:pt x="821944" y="162306"/>
                    <a:pt x="774700" y="156718"/>
                  </a:cubicBezTo>
                  <a:cubicBezTo>
                    <a:pt x="766064" y="155702"/>
                    <a:pt x="757555" y="155194"/>
                    <a:pt x="749046" y="155194"/>
                  </a:cubicBezTo>
                  <a:cubicBezTo>
                    <a:pt x="707517" y="155194"/>
                    <a:pt x="667258" y="166751"/>
                    <a:pt x="628269" y="184785"/>
                  </a:cubicBezTo>
                  <a:cubicBezTo>
                    <a:pt x="583184" y="205740"/>
                    <a:pt x="552831" y="243586"/>
                    <a:pt x="519303" y="276860"/>
                  </a:cubicBezTo>
                  <a:lnTo>
                    <a:pt x="444119" y="240157"/>
                  </a:lnTo>
                  <a:cubicBezTo>
                    <a:pt x="416179" y="229235"/>
                    <a:pt x="388366" y="223774"/>
                    <a:pt x="360807" y="223774"/>
                  </a:cubicBezTo>
                  <a:cubicBezTo>
                    <a:pt x="325374" y="223774"/>
                    <a:pt x="290322" y="232791"/>
                    <a:pt x="255905" y="250698"/>
                  </a:cubicBezTo>
                  <a:cubicBezTo>
                    <a:pt x="171323" y="294640"/>
                    <a:pt x="136017" y="378714"/>
                    <a:pt x="165227" y="468503"/>
                  </a:cubicBezTo>
                  <a:cubicBezTo>
                    <a:pt x="172212" y="490220"/>
                    <a:pt x="182499" y="511175"/>
                    <a:pt x="194056" y="530733"/>
                  </a:cubicBezTo>
                  <a:lnTo>
                    <a:pt x="279273" y="669163"/>
                  </a:lnTo>
                  <a:cubicBezTo>
                    <a:pt x="285369" y="679069"/>
                    <a:pt x="289814" y="689991"/>
                    <a:pt x="295148" y="700786"/>
                  </a:cubicBezTo>
                  <a:lnTo>
                    <a:pt x="267462" y="722503"/>
                  </a:lnTo>
                  <a:cubicBezTo>
                    <a:pt x="200533" y="772033"/>
                    <a:pt x="145415" y="831723"/>
                    <a:pt x="104521" y="904748"/>
                  </a:cubicBezTo>
                  <a:cubicBezTo>
                    <a:pt x="22479" y="1051433"/>
                    <a:pt x="0" y="1205484"/>
                    <a:pt x="45339" y="1366647"/>
                  </a:cubicBezTo>
                  <a:cubicBezTo>
                    <a:pt x="54864" y="1400429"/>
                    <a:pt x="69596" y="1433957"/>
                    <a:pt x="88265" y="1463421"/>
                  </a:cubicBezTo>
                  <a:cubicBezTo>
                    <a:pt x="126873" y="1524254"/>
                    <a:pt x="177673" y="1556131"/>
                    <a:pt x="234188" y="1556131"/>
                  </a:cubicBezTo>
                  <a:cubicBezTo>
                    <a:pt x="254381" y="1556131"/>
                    <a:pt x="275209" y="1552067"/>
                    <a:pt x="296545" y="1543812"/>
                  </a:cubicBezTo>
                  <a:cubicBezTo>
                    <a:pt x="303911" y="1541018"/>
                    <a:pt x="312039" y="1540383"/>
                    <a:pt x="322580" y="1538224"/>
                  </a:cubicBezTo>
                  <a:lnTo>
                    <a:pt x="341376" y="1606042"/>
                  </a:lnTo>
                  <a:cubicBezTo>
                    <a:pt x="388874" y="1755013"/>
                    <a:pt x="514985" y="1844802"/>
                    <a:pt x="658749" y="1844802"/>
                  </a:cubicBezTo>
                  <a:cubicBezTo>
                    <a:pt x="696849" y="1844802"/>
                    <a:pt x="736346" y="1838452"/>
                    <a:pt x="775843" y="1825244"/>
                  </a:cubicBezTo>
                  <a:cubicBezTo>
                    <a:pt x="822071" y="1809750"/>
                    <a:pt x="864235" y="1786763"/>
                    <a:pt x="902081" y="1755521"/>
                  </a:cubicBezTo>
                  <a:lnTo>
                    <a:pt x="935355" y="1733423"/>
                  </a:lnTo>
                  <a:lnTo>
                    <a:pt x="963041" y="1777619"/>
                  </a:lnTo>
                  <a:cubicBezTo>
                    <a:pt x="1006729" y="1839341"/>
                    <a:pt x="1056386" y="1893443"/>
                    <a:pt x="1123950" y="1931797"/>
                  </a:cubicBezTo>
                  <a:cubicBezTo>
                    <a:pt x="1180465" y="1963928"/>
                    <a:pt x="1240028" y="1978406"/>
                    <a:pt x="1298067" y="1978406"/>
                  </a:cubicBezTo>
                  <a:cubicBezTo>
                    <a:pt x="1439799" y="1978406"/>
                    <a:pt x="1572514" y="1892173"/>
                    <a:pt x="1631188" y="1767586"/>
                  </a:cubicBezTo>
                  <a:lnTo>
                    <a:pt x="1658239" y="1708277"/>
                  </a:lnTo>
                  <a:cubicBezTo>
                    <a:pt x="1686560" y="1694942"/>
                    <a:pt x="1711960" y="1684528"/>
                    <a:pt x="1735709" y="1671193"/>
                  </a:cubicBezTo>
                  <a:lnTo>
                    <a:pt x="1804289" y="1626362"/>
                  </a:lnTo>
                  <a:cubicBezTo>
                    <a:pt x="1829181" y="1607820"/>
                    <a:pt x="1852549" y="1587881"/>
                    <a:pt x="1874266" y="1566799"/>
                  </a:cubicBezTo>
                  <a:lnTo>
                    <a:pt x="1874266" y="1566799"/>
                  </a:lnTo>
                  <a:lnTo>
                    <a:pt x="1874266" y="244348"/>
                  </a:lnTo>
                  <a:lnTo>
                    <a:pt x="1874266" y="244348"/>
                  </a:lnTo>
                  <a:cubicBezTo>
                    <a:pt x="1826768" y="217043"/>
                    <a:pt x="1772539" y="201930"/>
                    <a:pt x="1716913" y="201930"/>
                  </a:cubicBezTo>
                  <a:cubicBezTo>
                    <a:pt x="1700657" y="201930"/>
                    <a:pt x="1684401" y="203200"/>
                    <a:pt x="1668145" y="205867"/>
                  </a:cubicBezTo>
                  <a:cubicBezTo>
                    <a:pt x="1651762" y="208534"/>
                    <a:pt x="1635379" y="211836"/>
                    <a:pt x="1616456" y="215392"/>
                  </a:cubicBezTo>
                  <a:lnTo>
                    <a:pt x="1593977" y="178435"/>
                  </a:lnTo>
                  <a:cubicBezTo>
                    <a:pt x="1529842" y="73533"/>
                    <a:pt x="1413383" y="0"/>
                    <a:pt x="1278763" y="0"/>
                  </a:cubicBezTo>
                  <a:close/>
                </a:path>
              </a:pathLst>
            </a:custGeom>
            <a:solidFill>
              <a:srgbClr val="F2B90D"/>
            </a:solidFill>
          </p:spPr>
          <p:txBody>
            <a:bodyPr/>
            <a:lstStyle/>
            <a:p>
              <a:endParaRPr lang="fi-FI"/>
            </a:p>
          </p:txBody>
        </p:sp>
        <p:sp>
          <p:nvSpPr>
            <p:cNvPr id="26" name="Freeform 26"/>
            <p:cNvSpPr/>
            <p:nvPr/>
          </p:nvSpPr>
          <p:spPr>
            <a:xfrm>
              <a:off x="63500" y="1305941"/>
              <a:ext cx="1896237" cy="2020443"/>
            </a:xfrm>
            <a:custGeom>
              <a:avLst/>
              <a:gdLst/>
              <a:ahLst/>
              <a:cxnLst/>
              <a:rect l="l" t="t" r="r" b="b"/>
              <a:pathLst>
                <a:path w="1896237" h="2020443">
                  <a:moveTo>
                    <a:pt x="934212" y="180975"/>
                  </a:moveTo>
                  <a:lnTo>
                    <a:pt x="934212" y="180975"/>
                  </a:lnTo>
                  <a:lnTo>
                    <a:pt x="934212" y="180975"/>
                  </a:lnTo>
                  <a:cubicBezTo>
                    <a:pt x="934212" y="180975"/>
                    <a:pt x="934212" y="180975"/>
                    <a:pt x="934212" y="180975"/>
                  </a:cubicBezTo>
                  <a:close/>
                  <a:moveTo>
                    <a:pt x="1300226" y="0"/>
                  </a:moveTo>
                  <a:cubicBezTo>
                    <a:pt x="1263142" y="0"/>
                    <a:pt x="1224661" y="5334"/>
                    <a:pt x="1185545" y="16637"/>
                  </a:cubicBezTo>
                  <a:cubicBezTo>
                    <a:pt x="1112647" y="37846"/>
                    <a:pt x="1048258" y="74803"/>
                    <a:pt x="992251" y="125857"/>
                  </a:cubicBezTo>
                  <a:lnTo>
                    <a:pt x="992251" y="125857"/>
                  </a:lnTo>
                  <a:cubicBezTo>
                    <a:pt x="983361" y="133985"/>
                    <a:pt x="974598" y="142240"/>
                    <a:pt x="966089" y="150241"/>
                  </a:cubicBezTo>
                  <a:lnTo>
                    <a:pt x="945007" y="170434"/>
                  </a:lnTo>
                  <a:cubicBezTo>
                    <a:pt x="941324" y="173990"/>
                    <a:pt x="937641" y="177419"/>
                    <a:pt x="934085" y="180848"/>
                  </a:cubicBezTo>
                  <a:lnTo>
                    <a:pt x="898779" y="173863"/>
                  </a:lnTo>
                  <a:cubicBezTo>
                    <a:pt x="865505" y="167132"/>
                    <a:pt x="832358" y="160401"/>
                    <a:pt x="798703" y="156464"/>
                  </a:cubicBezTo>
                  <a:cubicBezTo>
                    <a:pt x="789305" y="155321"/>
                    <a:pt x="779907" y="154813"/>
                    <a:pt x="770636" y="154813"/>
                  </a:cubicBezTo>
                  <a:cubicBezTo>
                    <a:pt x="725170" y="154813"/>
                    <a:pt x="681863" y="167386"/>
                    <a:pt x="640969" y="186436"/>
                  </a:cubicBezTo>
                  <a:lnTo>
                    <a:pt x="640969" y="186436"/>
                  </a:lnTo>
                  <a:cubicBezTo>
                    <a:pt x="610235" y="200787"/>
                    <a:pt x="586105" y="221869"/>
                    <a:pt x="564896" y="242951"/>
                  </a:cubicBezTo>
                  <a:lnTo>
                    <a:pt x="545084" y="263271"/>
                  </a:lnTo>
                  <a:cubicBezTo>
                    <a:pt x="542290" y="266192"/>
                    <a:pt x="539496" y="269113"/>
                    <a:pt x="536702" y="272034"/>
                  </a:cubicBezTo>
                  <a:cubicBezTo>
                    <a:pt x="533019" y="270129"/>
                    <a:pt x="529336" y="268224"/>
                    <a:pt x="525653" y="266319"/>
                  </a:cubicBezTo>
                  <a:lnTo>
                    <a:pt x="473456" y="241554"/>
                  </a:lnTo>
                  <a:lnTo>
                    <a:pt x="473456" y="241554"/>
                  </a:lnTo>
                  <a:cubicBezTo>
                    <a:pt x="443103" y="229616"/>
                    <a:pt x="412623" y="223647"/>
                    <a:pt x="382524" y="223647"/>
                  </a:cubicBezTo>
                  <a:cubicBezTo>
                    <a:pt x="343662" y="223647"/>
                    <a:pt x="305308" y="233426"/>
                    <a:pt x="267970" y="252857"/>
                  </a:cubicBezTo>
                  <a:cubicBezTo>
                    <a:pt x="174498" y="301371"/>
                    <a:pt x="134620" y="395986"/>
                    <a:pt x="167005" y="495681"/>
                  </a:cubicBezTo>
                  <a:cubicBezTo>
                    <a:pt x="174625" y="519176"/>
                    <a:pt x="185547" y="541655"/>
                    <a:pt x="197739" y="562102"/>
                  </a:cubicBezTo>
                  <a:cubicBezTo>
                    <a:pt x="204470" y="573532"/>
                    <a:pt x="211328" y="584708"/>
                    <a:pt x="218186" y="596011"/>
                  </a:cubicBezTo>
                  <a:lnTo>
                    <a:pt x="250825" y="648589"/>
                  </a:lnTo>
                  <a:cubicBezTo>
                    <a:pt x="261747" y="665988"/>
                    <a:pt x="272542" y="683387"/>
                    <a:pt x="283210" y="700786"/>
                  </a:cubicBezTo>
                  <a:lnTo>
                    <a:pt x="301117" y="689864"/>
                  </a:lnTo>
                  <a:lnTo>
                    <a:pt x="284988" y="703707"/>
                  </a:lnTo>
                  <a:lnTo>
                    <a:pt x="288417" y="710438"/>
                  </a:lnTo>
                  <a:lnTo>
                    <a:pt x="289941" y="713486"/>
                  </a:lnTo>
                  <a:lnTo>
                    <a:pt x="290830" y="715391"/>
                  </a:lnTo>
                  <a:lnTo>
                    <a:pt x="287147" y="718312"/>
                  </a:lnTo>
                  <a:lnTo>
                    <a:pt x="276733" y="726313"/>
                  </a:lnTo>
                  <a:lnTo>
                    <a:pt x="276733" y="726313"/>
                  </a:lnTo>
                  <a:cubicBezTo>
                    <a:pt x="207645" y="777367"/>
                    <a:pt x="150368" y="839216"/>
                    <a:pt x="107950" y="915162"/>
                  </a:cubicBezTo>
                  <a:lnTo>
                    <a:pt x="107950" y="915162"/>
                  </a:lnTo>
                  <a:cubicBezTo>
                    <a:pt x="23495" y="1066419"/>
                    <a:pt x="0" y="1226058"/>
                    <a:pt x="46990" y="1393063"/>
                  </a:cubicBezTo>
                  <a:cubicBezTo>
                    <a:pt x="57023" y="1428750"/>
                    <a:pt x="72517" y="1464056"/>
                    <a:pt x="92329" y="1495425"/>
                  </a:cubicBezTo>
                  <a:cubicBezTo>
                    <a:pt x="134239" y="1561592"/>
                    <a:pt x="191516" y="1598041"/>
                    <a:pt x="255778" y="1598041"/>
                  </a:cubicBezTo>
                  <a:cubicBezTo>
                    <a:pt x="278384" y="1598041"/>
                    <a:pt x="301752" y="1593596"/>
                    <a:pt x="325755" y="1584325"/>
                  </a:cubicBezTo>
                  <a:lnTo>
                    <a:pt x="327025" y="1583817"/>
                  </a:lnTo>
                  <a:lnTo>
                    <a:pt x="329057" y="1583309"/>
                  </a:lnTo>
                  <a:lnTo>
                    <a:pt x="330073" y="1587373"/>
                  </a:lnTo>
                  <a:cubicBezTo>
                    <a:pt x="334137" y="1602867"/>
                    <a:pt x="338201" y="1618234"/>
                    <a:pt x="343027" y="1633347"/>
                  </a:cubicBezTo>
                  <a:lnTo>
                    <a:pt x="362966" y="1626997"/>
                  </a:lnTo>
                  <a:lnTo>
                    <a:pt x="343535" y="1635125"/>
                  </a:lnTo>
                  <a:lnTo>
                    <a:pt x="344678" y="1638681"/>
                  </a:lnTo>
                  <a:cubicBezTo>
                    <a:pt x="396367" y="1793494"/>
                    <a:pt x="529336" y="1886712"/>
                    <a:pt x="680212" y="1886712"/>
                  </a:cubicBezTo>
                  <a:cubicBezTo>
                    <a:pt x="720598" y="1886712"/>
                    <a:pt x="762254" y="1880108"/>
                    <a:pt x="803910" y="1866138"/>
                  </a:cubicBezTo>
                  <a:cubicBezTo>
                    <a:pt x="852551" y="1849882"/>
                    <a:pt x="897001" y="1825625"/>
                    <a:pt x="936879" y="1792732"/>
                  </a:cubicBezTo>
                  <a:lnTo>
                    <a:pt x="923544" y="1776603"/>
                  </a:lnTo>
                  <a:lnTo>
                    <a:pt x="939546" y="1790573"/>
                  </a:lnTo>
                  <a:lnTo>
                    <a:pt x="946023" y="1786128"/>
                  </a:lnTo>
                  <a:lnTo>
                    <a:pt x="948944" y="1784223"/>
                  </a:lnTo>
                  <a:lnTo>
                    <a:pt x="950087" y="1783461"/>
                  </a:lnTo>
                  <a:lnTo>
                    <a:pt x="967486" y="1810766"/>
                  </a:lnTo>
                  <a:lnTo>
                    <a:pt x="967486" y="1810766"/>
                  </a:lnTo>
                  <a:cubicBezTo>
                    <a:pt x="1012190" y="1873885"/>
                    <a:pt x="1064006" y="1930654"/>
                    <a:pt x="1135126" y="1971040"/>
                  </a:cubicBezTo>
                  <a:lnTo>
                    <a:pt x="1161796" y="1984883"/>
                  </a:lnTo>
                  <a:cubicBezTo>
                    <a:pt x="1213612" y="2009267"/>
                    <a:pt x="1267206" y="2020443"/>
                    <a:pt x="1319530" y="2020443"/>
                  </a:cubicBezTo>
                  <a:cubicBezTo>
                    <a:pt x="1469644" y="2020443"/>
                    <a:pt x="1609725" y="1929003"/>
                    <a:pt x="1671574" y="1797558"/>
                  </a:cubicBezTo>
                  <a:lnTo>
                    <a:pt x="1671574" y="1797558"/>
                  </a:lnTo>
                  <a:cubicBezTo>
                    <a:pt x="1675384" y="1789557"/>
                    <a:pt x="1679067" y="1781556"/>
                    <a:pt x="1682496" y="1773809"/>
                  </a:cubicBezTo>
                  <a:lnTo>
                    <a:pt x="1691259" y="1754505"/>
                  </a:lnTo>
                  <a:cubicBezTo>
                    <a:pt x="1692656" y="1751330"/>
                    <a:pt x="1694180" y="1748155"/>
                    <a:pt x="1695450" y="1745107"/>
                  </a:cubicBezTo>
                  <a:lnTo>
                    <a:pt x="1695450" y="1745107"/>
                  </a:lnTo>
                  <a:lnTo>
                    <a:pt x="1713992" y="1736598"/>
                  </a:lnTo>
                  <a:cubicBezTo>
                    <a:pt x="1732153" y="1728343"/>
                    <a:pt x="1750060" y="1720215"/>
                    <a:pt x="1767205" y="1710563"/>
                  </a:cubicBezTo>
                  <a:lnTo>
                    <a:pt x="1767205" y="1710563"/>
                  </a:lnTo>
                  <a:cubicBezTo>
                    <a:pt x="1791843" y="1696720"/>
                    <a:pt x="1815592" y="1680972"/>
                    <a:pt x="1838071" y="1664208"/>
                  </a:cubicBezTo>
                  <a:lnTo>
                    <a:pt x="1838071" y="1664208"/>
                  </a:lnTo>
                  <a:cubicBezTo>
                    <a:pt x="1858264" y="1649222"/>
                    <a:pt x="1877441" y="1633347"/>
                    <a:pt x="1895602" y="1616710"/>
                  </a:cubicBezTo>
                  <a:lnTo>
                    <a:pt x="1895602" y="1616710"/>
                  </a:lnTo>
                  <a:lnTo>
                    <a:pt x="1895602" y="1558417"/>
                  </a:lnTo>
                  <a:lnTo>
                    <a:pt x="1895602" y="1558417"/>
                  </a:lnTo>
                  <a:cubicBezTo>
                    <a:pt x="1870329" y="1584325"/>
                    <a:pt x="1842897" y="1608455"/>
                    <a:pt x="1813052" y="1630680"/>
                  </a:cubicBezTo>
                  <a:lnTo>
                    <a:pt x="1813052" y="1630680"/>
                  </a:lnTo>
                  <a:cubicBezTo>
                    <a:pt x="1791843" y="1646555"/>
                    <a:pt x="1769618" y="1661160"/>
                    <a:pt x="1746758" y="1673987"/>
                  </a:cubicBezTo>
                  <a:lnTo>
                    <a:pt x="1696720" y="1698371"/>
                  </a:lnTo>
                  <a:cubicBezTo>
                    <a:pt x="1688465" y="1702181"/>
                    <a:pt x="1679702" y="1706118"/>
                    <a:pt x="1670685" y="1710309"/>
                  </a:cubicBezTo>
                  <a:lnTo>
                    <a:pt x="1663700" y="1713611"/>
                  </a:lnTo>
                  <a:lnTo>
                    <a:pt x="1658112" y="1725930"/>
                  </a:lnTo>
                  <a:lnTo>
                    <a:pt x="1653032" y="1737360"/>
                  </a:lnTo>
                  <a:cubicBezTo>
                    <a:pt x="1650238" y="1743583"/>
                    <a:pt x="1647317" y="1750060"/>
                    <a:pt x="1644396" y="1756537"/>
                  </a:cubicBezTo>
                  <a:lnTo>
                    <a:pt x="1633728" y="1779778"/>
                  </a:lnTo>
                  <a:lnTo>
                    <a:pt x="1633728" y="1779778"/>
                  </a:lnTo>
                  <a:cubicBezTo>
                    <a:pt x="1578356" y="1897507"/>
                    <a:pt x="1453007" y="1978533"/>
                    <a:pt x="1319530" y="1978533"/>
                  </a:cubicBezTo>
                  <a:cubicBezTo>
                    <a:pt x="1273048" y="1978533"/>
                    <a:pt x="1225550" y="1968627"/>
                    <a:pt x="1179576" y="1947037"/>
                  </a:cubicBezTo>
                  <a:cubicBezTo>
                    <a:pt x="1171575" y="1943227"/>
                    <a:pt x="1163701" y="1939163"/>
                    <a:pt x="1155827" y="1934718"/>
                  </a:cubicBezTo>
                  <a:cubicBezTo>
                    <a:pt x="1092073" y="1898396"/>
                    <a:pt x="1044448" y="1846961"/>
                    <a:pt x="1001776" y="1786636"/>
                  </a:cubicBezTo>
                  <a:lnTo>
                    <a:pt x="984631" y="1759585"/>
                  </a:lnTo>
                  <a:cubicBezTo>
                    <a:pt x="981583" y="1754505"/>
                    <a:pt x="978408" y="1749171"/>
                    <a:pt x="974852" y="1743456"/>
                  </a:cubicBezTo>
                  <a:lnTo>
                    <a:pt x="963549" y="1725168"/>
                  </a:lnTo>
                  <a:lnTo>
                    <a:pt x="945642" y="1736978"/>
                  </a:lnTo>
                  <a:lnTo>
                    <a:pt x="941451" y="1739773"/>
                  </a:lnTo>
                  <a:lnTo>
                    <a:pt x="930148" y="1746758"/>
                  </a:lnTo>
                  <a:lnTo>
                    <a:pt x="923290" y="1751203"/>
                  </a:lnTo>
                  <a:lnTo>
                    <a:pt x="919099" y="1753997"/>
                  </a:lnTo>
                  <a:lnTo>
                    <a:pt x="910590" y="1760474"/>
                  </a:lnTo>
                  <a:lnTo>
                    <a:pt x="910590" y="1760474"/>
                  </a:lnTo>
                  <a:cubicBezTo>
                    <a:pt x="874776" y="1789938"/>
                    <a:pt x="834898" y="1811781"/>
                    <a:pt x="790956" y="1826514"/>
                  </a:cubicBezTo>
                  <a:lnTo>
                    <a:pt x="790956" y="1826514"/>
                  </a:lnTo>
                  <a:cubicBezTo>
                    <a:pt x="753618" y="1838959"/>
                    <a:pt x="716534" y="1844928"/>
                    <a:pt x="680593" y="1844928"/>
                  </a:cubicBezTo>
                  <a:cubicBezTo>
                    <a:pt x="547243" y="1844928"/>
                    <a:pt x="430657" y="1762633"/>
                    <a:pt x="384810" y="1625599"/>
                  </a:cubicBezTo>
                  <a:cubicBezTo>
                    <a:pt x="384302" y="1623948"/>
                    <a:pt x="383794" y="1622424"/>
                    <a:pt x="383286" y="1620773"/>
                  </a:cubicBezTo>
                  <a:lnTo>
                    <a:pt x="370967" y="1576831"/>
                  </a:lnTo>
                  <a:cubicBezTo>
                    <a:pt x="369062" y="1569465"/>
                    <a:pt x="367030" y="1561718"/>
                    <a:pt x="364744" y="1553717"/>
                  </a:cubicBezTo>
                  <a:lnTo>
                    <a:pt x="359537" y="1534794"/>
                  </a:lnTo>
                  <a:lnTo>
                    <a:pt x="337185" y="1539493"/>
                  </a:lnTo>
                  <a:lnTo>
                    <a:pt x="328549" y="1541017"/>
                  </a:lnTo>
                  <a:lnTo>
                    <a:pt x="322707" y="1542160"/>
                  </a:lnTo>
                  <a:lnTo>
                    <a:pt x="319024" y="1542922"/>
                  </a:lnTo>
                  <a:lnTo>
                    <a:pt x="310896" y="1545589"/>
                  </a:lnTo>
                  <a:lnTo>
                    <a:pt x="310896" y="1545589"/>
                  </a:lnTo>
                  <a:cubicBezTo>
                    <a:pt x="292227" y="1552828"/>
                    <a:pt x="273939" y="1556511"/>
                    <a:pt x="256159" y="1556511"/>
                  </a:cubicBezTo>
                  <a:cubicBezTo>
                    <a:pt x="207391" y="1556511"/>
                    <a:pt x="163068" y="1529079"/>
                    <a:pt x="128016" y="1473453"/>
                  </a:cubicBezTo>
                  <a:lnTo>
                    <a:pt x="128016" y="1473453"/>
                  </a:lnTo>
                  <a:cubicBezTo>
                    <a:pt x="110490" y="1445767"/>
                    <a:pt x="96520" y="1414017"/>
                    <a:pt x="87630" y="1382140"/>
                  </a:cubicBezTo>
                  <a:lnTo>
                    <a:pt x="87630" y="1382140"/>
                  </a:lnTo>
                  <a:cubicBezTo>
                    <a:pt x="43942" y="1226692"/>
                    <a:pt x="65405" y="1078356"/>
                    <a:pt x="144907" y="936116"/>
                  </a:cubicBezTo>
                  <a:cubicBezTo>
                    <a:pt x="184150" y="865885"/>
                    <a:pt x="237236" y="808354"/>
                    <a:pt x="302006" y="760475"/>
                  </a:cubicBezTo>
                  <a:lnTo>
                    <a:pt x="289560" y="743584"/>
                  </a:lnTo>
                  <a:lnTo>
                    <a:pt x="307975" y="756030"/>
                  </a:lnTo>
                  <a:lnTo>
                    <a:pt x="320040" y="746378"/>
                  </a:lnTo>
                  <a:cubicBezTo>
                    <a:pt x="323215" y="743838"/>
                    <a:pt x="326517" y="741298"/>
                    <a:pt x="330073" y="738377"/>
                  </a:cubicBezTo>
                  <a:lnTo>
                    <a:pt x="343408" y="727836"/>
                  </a:lnTo>
                  <a:lnTo>
                    <a:pt x="334264" y="709421"/>
                  </a:lnTo>
                  <a:lnTo>
                    <a:pt x="329565" y="699388"/>
                  </a:lnTo>
                  <a:lnTo>
                    <a:pt x="326136" y="692276"/>
                  </a:lnTo>
                  <a:lnTo>
                    <a:pt x="324104" y="688085"/>
                  </a:lnTo>
                  <a:lnTo>
                    <a:pt x="319151" y="679449"/>
                  </a:lnTo>
                  <a:lnTo>
                    <a:pt x="319151" y="679449"/>
                  </a:lnTo>
                  <a:cubicBezTo>
                    <a:pt x="308356" y="661796"/>
                    <a:pt x="297434" y="644270"/>
                    <a:pt x="286512" y="626871"/>
                  </a:cubicBezTo>
                  <a:lnTo>
                    <a:pt x="254127" y="574674"/>
                  </a:lnTo>
                  <a:cubicBezTo>
                    <a:pt x="247396" y="563625"/>
                    <a:pt x="240665" y="552449"/>
                    <a:pt x="234061" y="541400"/>
                  </a:cubicBezTo>
                  <a:lnTo>
                    <a:pt x="207137" y="483234"/>
                  </a:lnTo>
                  <a:lnTo>
                    <a:pt x="207137" y="483234"/>
                  </a:lnTo>
                  <a:cubicBezTo>
                    <a:pt x="181229" y="403478"/>
                    <a:pt x="211836" y="329818"/>
                    <a:pt x="287528" y="290575"/>
                  </a:cubicBezTo>
                  <a:lnTo>
                    <a:pt x="287528" y="290575"/>
                  </a:lnTo>
                  <a:cubicBezTo>
                    <a:pt x="319024" y="274192"/>
                    <a:pt x="350774" y="266064"/>
                    <a:pt x="382778" y="266064"/>
                  </a:cubicBezTo>
                  <a:cubicBezTo>
                    <a:pt x="407797" y="266064"/>
                    <a:pt x="433070" y="271017"/>
                    <a:pt x="458470" y="281050"/>
                  </a:cubicBezTo>
                  <a:lnTo>
                    <a:pt x="506730" y="304037"/>
                  </a:lnTo>
                  <a:cubicBezTo>
                    <a:pt x="514731" y="308228"/>
                    <a:pt x="523240" y="312546"/>
                    <a:pt x="532003" y="316991"/>
                  </a:cubicBezTo>
                  <a:lnTo>
                    <a:pt x="545465" y="323595"/>
                  </a:lnTo>
                  <a:lnTo>
                    <a:pt x="556133" y="313054"/>
                  </a:lnTo>
                  <a:cubicBezTo>
                    <a:pt x="562864" y="306450"/>
                    <a:pt x="569341" y="299592"/>
                    <a:pt x="575818" y="292988"/>
                  </a:cubicBezTo>
                  <a:lnTo>
                    <a:pt x="594995" y="273303"/>
                  </a:lnTo>
                  <a:cubicBezTo>
                    <a:pt x="615061" y="253364"/>
                    <a:pt x="635000" y="236346"/>
                    <a:pt x="659130" y="225170"/>
                  </a:cubicBezTo>
                  <a:cubicBezTo>
                    <a:pt x="696214" y="207898"/>
                    <a:pt x="733425" y="197484"/>
                    <a:pt x="771144" y="197484"/>
                  </a:cubicBezTo>
                  <a:cubicBezTo>
                    <a:pt x="778891" y="197484"/>
                    <a:pt x="786511" y="197865"/>
                    <a:pt x="794385" y="198881"/>
                  </a:cubicBezTo>
                  <a:lnTo>
                    <a:pt x="890905" y="215645"/>
                  </a:lnTo>
                  <a:cubicBezTo>
                    <a:pt x="906018" y="218693"/>
                    <a:pt x="921385" y="221868"/>
                    <a:pt x="937387" y="224789"/>
                  </a:cubicBezTo>
                  <a:lnTo>
                    <a:pt x="947928" y="226694"/>
                  </a:lnTo>
                  <a:lnTo>
                    <a:pt x="955675" y="219328"/>
                  </a:lnTo>
                  <a:cubicBezTo>
                    <a:pt x="961771" y="213486"/>
                    <a:pt x="968121" y="207517"/>
                    <a:pt x="974598" y="201294"/>
                  </a:cubicBezTo>
                  <a:lnTo>
                    <a:pt x="995553" y="181355"/>
                  </a:lnTo>
                  <a:cubicBezTo>
                    <a:pt x="1003935" y="173354"/>
                    <a:pt x="1012444" y="165353"/>
                    <a:pt x="1021080" y="157479"/>
                  </a:cubicBezTo>
                  <a:cubicBezTo>
                    <a:pt x="1072515" y="110489"/>
                    <a:pt x="1131443" y="76834"/>
                    <a:pt x="1197864" y="57530"/>
                  </a:cubicBezTo>
                  <a:lnTo>
                    <a:pt x="1197864" y="57530"/>
                  </a:lnTo>
                  <a:cubicBezTo>
                    <a:pt x="1232916" y="47243"/>
                    <a:pt x="1267333" y="42544"/>
                    <a:pt x="1300607" y="42544"/>
                  </a:cubicBezTo>
                  <a:cubicBezTo>
                    <a:pt x="1427607" y="42544"/>
                    <a:pt x="1537462" y="111886"/>
                    <a:pt x="1598041" y="210946"/>
                  </a:cubicBezTo>
                  <a:lnTo>
                    <a:pt x="1598041" y="210946"/>
                  </a:lnTo>
                  <a:cubicBezTo>
                    <a:pt x="1604264" y="221233"/>
                    <a:pt x="1610614" y="231520"/>
                    <a:pt x="1616964" y="241934"/>
                  </a:cubicBezTo>
                  <a:lnTo>
                    <a:pt x="1628013" y="260095"/>
                  </a:lnTo>
                  <a:lnTo>
                    <a:pt x="1648333" y="256285"/>
                  </a:lnTo>
                  <a:lnTo>
                    <a:pt x="1665224" y="253110"/>
                  </a:lnTo>
                  <a:lnTo>
                    <a:pt x="1681480" y="250062"/>
                  </a:lnTo>
                  <a:lnTo>
                    <a:pt x="1693418" y="248030"/>
                  </a:lnTo>
                  <a:lnTo>
                    <a:pt x="1693418" y="248030"/>
                  </a:lnTo>
                  <a:cubicBezTo>
                    <a:pt x="1708531" y="245617"/>
                    <a:pt x="1723771" y="244347"/>
                    <a:pt x="1738884" y="244347"/>
                  </a:cubicBezTo>
                  <a:cubicBezTo>
                    <a:pt x="1794891" y="244347"/>
                    <a:pt x="1849501" y="260857"/>
                    <a:pt x="1896237" y="290321"/>
                  </a:cubicBezTo>
                  <a:lnTo>
                    <a:pt x="1896237" y="290321"/>
                  </a:lnTo>
                  <a:lnTo>
                    <a:pt x="1896237" y="241934"/>
                  </a:lnTo>
                  <a:lnTo>
                    <a:pt x="1896237" y="241934"/>
                  </a:lnTo>
                  <a:cubicBezTo>
                    <a:pt x="1848231" y="216534"/>
                    <a:pt x="1794129" y="202437"/>
                    <a:pt x="1738884" y="202437"/>
                  </a:cubicBezTo>
                  <a:cubicBezTo>
                    <a:pt x="1721612" y="202437"/>
                    <a:pt x="1704086" y="203834"/>
                    <a:pt x="1686687" y="206628"/>
                  </a:cubicBezTo>
                  <a:lnTo>
                    <a:pt x="1689989" y="227329"/>
                  </a:lnTo>
                  <a:lnTo>
                    <a:pt x="1680337" y="207644"/>
                  </a:lnTo>
                  <a:lnTo>
                    <a:pt x="1667637" y="209930"/>
                  </a:lnTo>
                  <a:lnTo>
                    <a:pt x="1662557" y="210819"/>
                  </a:lnTo>
                  <a:lnTo>
                    <a:pt x="1652016" y="212851"/>
                  </a:lnTo>
                  <a:cubicBezTo>
                    <a:pt x="1650873" y="213105"/>
                    <a:pt x="1649857" y="213232"/>
                    <a:pt x="1648714" y="213486"/>
                  </a:cubicBezTo>
                  <a:lnTo>
                    <a:pt x="1633729" y="188975"/>
                  </a:lnTo>
                  <a:cubicBezTo>
                    <a:pt x="1566038" y="78231"/>
                    <a:pt x="1442848" y="507"/>
                    <a:pt x="1300608" y="507"/>
                  </a:cubicBezTo>
                  <a:close/>
                </a:path>
              </a:pathLst>
            </a:custGeom>
            <a:solidFill>
              <a:srgbClr val="FFFFFF"/>
            </a:solidFill>
          </p:spPr>
          <p:txBody>
            <a:bodyPr/>
            <a:lstStyle/>
            <a:p>
              <a:endParaRPr lang="fi-FI"/>
            </a:p>
          </p:txBody>
        </p:sp>
        <p:sp>
          <p:nvSpPr>
            <p:cNvPr id="27" name="Freeform 27"/>
            <p:cNvSpPr/>
            <p:nvPr/>
          </p:nvSpPr>
          <p:spPr>
            <a:xfrm>
              <a:off x="1125601" y="2397760"/>
              <a:ext cx="172593" cy="165989"/>
            </a:xfrm>
            <a:custGeom>
              <a:avLst/>
              <a:gdLst/>
              <a:ahLst/>
              <a:cxnLst/>
              <a:rect l="l" t="t" r="r" b="b"/>
              <a:pathLst>
                <a:path w="172593" h="165989">
                  <a:moveTo>
                    <a:pt x="47117" y="3302"/>
                  </a:moveTo>
                  <a:cubicBezTo>
                    <a:pt x="81280" y="0"/>
                    <a:pt x="109093" y="8255"/>
                    <a:pt x="134620" y="20066"/>
                  </a:cubicBezTo>
                  <a:lnTo>
                    <a:pt x="146558" y="29845"/>
                  </a:lnTo>
                  <a:cubicBezTo>
                    <a:pt x="156464" y="45339"/>
                    <a:pt x="162814" y="55118"/>
                    <a:pt x="165735" y="65659"/>
                  </a:cubicBezTo>
                  <a:cubicBezTo>
                    <a:pt x="172593" y="89789"/>
                    <a:pt x="162941" y="112268"/>
                    <a:pt x="137414" y="131826"/>
                  </a:cubicBezTo>
                  <a:lnTo>
                    <a:pt x="102489" y="156337"/>
                  </a:lnTo>
                  <a:cubicBezTo>
                    <a:pt x="93091" y="162687"/>
                    <a:pt x="83312" y="165989"/>
                    <a:pt x="72644" y="160528"/>
                  </a:cubicBezTo>
                  <a:cubicBezTo>
                    <a:pt x="64516" y="156464"/>
                    <a:pt x="49657" y="162560"/>
                    <a:pt x="44577" y="153035"/>
                  </a:cubicBezTo>
                  <a:cubicBezTo>
                    <a:pt x="28321" y="151892"/>
                    <a:pt x="25146" y="140462"/>
                    <a:pt x="15875" y="133604"/>
                  </a:cubicBezTo>
                  <a:cubicBezTo>
                    <a:pt x="0" y="121920"/>
                    <a:pt x="762" y="109093"/>
                    <a:pt x="4064" y="91948"/>
                  </a:cubicBezTo>
                  <a:cubicBezTo>
                    <a:pt x="10160" y="60325"/>
                    <a:pt x="28067" y="32004"/>
                    <a:pt x="47117" y="3175"/>
                  </a:cubicBezTo>
                </a:path>
              </a:pathLst>
            </a:custGeom>
            <a:solidFill>
              <a:srgbClr val="FFFFFF"/>
            </a:solidFill>
          </p:spPr>
          <p:txBody>
            <a:bodyPr/>
            <a:lstStyle/>
            <a:p>
              <a:endParaRPr lang="fi-FI"/>
            </a:p>
          </p:txBody>
        </p:sp>
        <p:sp>
          <p:nvSpPr>
            <p:cNvPr id="28" name="Freeform 28"/>
            <p:cNvSpPr/>
            <p:nvPr/>
          </p:nvSpPr>
          <p:spPr>
            <a:xfrm>
              <a:off x="755523" y="2165096"/>
              <a:ext cx="143891" cy="142875"/>
            </a:xfrm>
            <a:custGeom>
              <a:avLst/>
              <a:gdLst/>
              <a:ahLst/>
              <a:cxnLst/>
              <a:rect l="l" t="t" r="r" b="b"/>
              <a:pathLst>
                <a:path w="143891" h="142875">
                  <a:moveTo>
                    <a:pt x="105410" y="132715"/>
                  </a:moveTo>
                  <a:cubicBezTo>
                    <a:pt x="86106" y="142875"/>
                    <a:pt x="64643" y="140716"/>
                    <a:pt x="43561" y="138811"/>
                  </a:cubicBezTo>
                  <a:cubicBezTo>
                    <a:pt x="15875" y="136271"/>
                    <a:pt x="0" y="110871"/>
                    <a:pt x="5461" y="79375"/>
                  </a:cubicBezTo>
                  <a:cubicBezTo>
                    <a:pt x="10287" y="52070"/>
                    <a:pt x="24130" y="33274"/>
                    <a:pt x="41529" y="18288"/>
                  </a:cubicBezTo>
                  <a:lnTo>
                    <a:pt x="49149" y="12954"/>
                  </a:lnTo>
                  <a:cubicBezTo>
                    <a:pt x="60579" y="16002"/>
                    <a:pt x="65405" y="12065"/>
                    <a:pt x="70104" y="7874"/>
                  </a:cubicBezTo>
                  <a:cubicBezTo>
                    <a:pt x="78867" y="0"/>
                    <a:pt x="89281" y="2032"/>
                    <a:pt x="99314" y="9144"/>
                  </a:cubicBezTo>
                  <a:lnTo>
                    <a:pt x="134366" y="38989"/>
                  </a:lnTo>
                  <a:cubicBezTo>
                    <a:pt x="138430" y="43053"/>
                    <a:pt x="142875" y="51943"/>
                    <a:pt x="142494" y="57023"/>
                  </a:cubicBezTo>
                  <a:cubicBezTo>
                    <a:pt x="141224" y="73660"/>
                    <a:pt x="143891" y="93472"/>
                    <a:pt x="134620" y="105283"/>
                  </a:cubicBezTo>
                  <a:cubicBezTo>
                    <a:pt x="126111" y="116078"/>
                    <a:pt x="120777" y="132715"/>
                    <a:pt x="105283" y="132715"/>
                  </a:cubicBezTo>
                </a:path>
              </a:pathLst>
            </a:custGeom>
            <a:solidFill>
              <a:srgbClr val="FFFFFF"/>
            </a:solidFill>
          </p:spPr>
          <p:txBody>
            <a:bodyPr/>
            <a:lstStyle/>
            <a:p>
              <a:endParaRPr lang="fi-FI"/>
            </a:p>
          </p:txBody>
        </p:sp>
        <p:sp>
          <p:nvSpPr>
            <p:cNvPr id="29" name="Freeform 29"/>
            <p:cNvSpPr/>
            <p:nvPr/>
          </p:nvSpPr>
          <p:spPr>
            <a:xfrm>
              <a:off x="1017524" y="2063623"/>
              <a:ext cx="160147" cy="151257"/>
            </a:xfrm>
            <a:custGeom>
              <a:avLst/>
              <a:gdLst/>
              <a:ahLst/>
              <a:cxnLst/>
              <a:rect l="l" t="t" r="r" b="b"/>
              <a:pathLst>
                <a:path w="160147" h="151257">
                  <a:moveTo>
                    <a:pt x="33909" y="18034"/>
                  </a:moveTo>
                  <a:cubicBezTo>
                    <a:pt x="53086" y="0"/>
                    <a:pt x="77851" y="9271"/>
                    <a:pt x="101727" y="15113"/>
                  </a:cubicBezTo>
                  <a:cubicBezTo>
                    <a:pt x="129667" y="21971"/>
                    <a:pt x="160147" y="66421"/>
                    <a:pt x="158242" y="95123"/>
                  </a:cubicBezTo>
                  <a:cubicBezTo>
                    <a:pt x="156591" y="120269"/>
                    <a:pt x="137922" y="140843"/>
                    <a:pt x="108077" y="145923"/>
                  </a:cubicBezTo>
                  <a:cubicBezTo>
                    <a:pt x="85725" y="149733"/>
                    <a:pt x="62865" y="151257"/>
                    <a:pt x="42672" y="135636"/>
                  </a:cubicBezTo>
                  <a:lnTo>
                    <a:pt x="7620" y="113411"/>
                  </a:lnTo>
                  <a:cubicBezTo>
                    <a:pt x="1143" y="109474"/>
                    <a:pt x="0" y="103759"/>
                    <a:pt x="2032" y="97155"/>
                  </a:cubicBezTo>
                  <a:lnTo>
                    <a:pt x="7112" y="81280"/>
                  </a:lnTo>
                  <a:cubicBezTo>
                    <a:pt x="17653" y="55880"/>
                    <a:pt x="25400" y="38227"/>
                    <a:pt x="34036" y="18034"/>
                  </a:cubicBezTo>
                </a:path>
              </a:pathLst>
            </a:custGeom>
            <a:solidFill>
              <a:srgbClr val="FFFFFF"/>
            </a:solidFill>
          </p:spPr>
          <p:txBody>
            <a:bodyPr/>
            <a:lstStyle/>
            <a:p>
              <a:endParaRPr lang="fi-FI"/>
            </a:p>
          </p:txBody>
        </p:sp>
      </p:grpSp>
      <p:grpSp>
        <p:nvGrpSpPr>
          <p:cNvPr id="30" name="Group 30"/>
          <p:cNvGrpSpPr>
            <a:grpSpLocks noChangeAspect="1"/>
          </p:cNvGrpSpPr>
          <p:nvPr/>
        </p:nvGrpSpPr>
        <p:grpSpPr>
          <a:xfrm>
            <a:off x="16212516" y="-5072"/>
            <a:ext cx="2080976" cy="1630040"/>
            <a:chOff x="0" y="0"/>
            <a:chExt cx="4232466" cy="3315310"/>
          </a:xfrm>
        </p:grpSpPr>
        <p:sp>
          <p:nvSpPr>
            <p:cNvPr id="31" name="Freeform 31"/>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32" name="Freeform 32"/>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33" name="Freeform 33"/>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34" name="Freeform 34"/>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35" name="Freeform 35"/>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36" name="Freeform 36"/>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37" name="Freeform 37"/>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38" name="Freeform 38"/>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sp>
        <p:nvSpPr>
          <p:cNvPr id="39" name="Freeform 39"/>
          <p:cNvSpPr/>
          <p:nvPr/>
        </p:nvSpPr>
        <p:spPr>
          <a:xfrm rot="5400000">
            <a:off x="2060874" y="9538448"/>
            <a:ext cx="1031358" cy="1730583"/>
          </a:xfrm>
          <a:custGeom>
            <a:avLst/>
            <a:gdLst/>
            <a:ahLst/>
            <a:cxnLst/>
            <a:rect l="l" t="t" r="r" b="b"/>
            <a:pathLst>
              <a:path w="1031358" h="1730583">
                <a:moveTo>
                  <a:pt x="0" y="0"/>
                </a:moveTo>
                <a:lnTo>
                  <a:pt x="1031358" y="0"/>
                </a:lnTo>
                <a:lnTo>
                  <a:pt x="1031358" y="1730583"/>
                </a:lnTo>
                <a:lnTo>
                  <a:pt x="0" y="1730583"/>
                </a:lnTo>
                <a:lnTo>
                  <a:pt x="0" y="0"/>
                </a:lnTo>
                <a:close/>
              </a:path>
            </a:pathLst>
          </a:custGeom>
          <a:blipFill>
            <a:blip r:embed="rId11"/>
            <a:stretch>
              <a:fillRect/>
            </a:stretch>
          </a:blipFill>
        </p:spPr>
        <p:txBody>
          <a:bodyPr/>
          <a:lstStyle/>
          <a:p>
            <a:endParaRPr lang="fi-FI"/>
          </a:p>
        </p:txBody>
      </p:sp>
      <p:grpSp>
        <p:nvGrpSpPr>
          <p:cNvPr id="40" name="Group 40"/>
          <p:cNvGrpSpPr>
            <a:grpSpLocks noChangeAspect="1"/>
          </p:cNvGrpSpPr>
          <p:nvPr/>
        </p:nvGrpSpPr>
        <p:grpSpPr>
          <a:xfrm rot="-10800000">
            <a:off x="10951107" y="8246382"/>
            <a:ext cx="2785153" cy="2181626"/>
            <a:chOff x="0" y="0"/>
            <a:chExt cx="4232466" cy="3315310"/>
          </a:xfrm>
        </p:grpSpPr>
        <p:sp>
          <p:nvSpPr>
            <p:cNvPr id="41" name="Freeform 41"/>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42" name="Freeform 42"/>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43" name="Freeform 43"/>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44" name="Freeform 44"/>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45" name="Freeform 45"/>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46" name="Freeform 46"/>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47" name="Freeform 47"/>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48" name="Freeform 48"/>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sp>
        <p:nvSpPr>
          <p:cNvPr id="49" name="Freeform 49"/>
          <p:cNvSpPr/>
          <p:nvPr/>
        </p:nvSpPr>
        <p:spPr>
          <a:xfrm>
            <a:off x="14798869" y="9026229"/>
            <a:ext cx="1546417" cy="1582223"/>
          </a:xfrm>
          <a:custGeom>
            <a:avLst/>
            <a:gdLst/>
            <a:ahLst/>
            <a:cxnLst/>
            <a:rect l="l" t="t" r="r" b="b"/>
            <a:pathLst>
              <a:path w="1546417" h="1582223">
                <a:moveTo>
                  <a:pt x="0" y="0"/>
                </a:moveTo>
                <a:lnTo>
                  <a:pt x="1546417" y="0"/>
                </a:lnTo>
                <a:lnTo>
                  <a:pt x="1546417" y="1582223"/>
                </a:lnTo>
                <a:lnTo>
                  <a:pt x="0" y="1582223"/>
                </a:lnTo>
                <a:lnTo>
                  <a:pt x="0" y="0"/>
                </a:lnTo>
                <a:close/>
              </a:path>
            </a:pathLst>
          </a:custGeom>
          <a:blipFill>
            <a:blip r:embed="rId12"/>
            <a:stretch>
              <a:fillRect/>
            </a:stretch>
          </a:blipFill>
        </p:spPr>
        <p:txBody>
          <a:bodyPr/>
          <a:lstStyle/>
          <a:p>
            <a:endParaRPr lang="fi-FI"/>
          </a:p>
        </p:txBody>
      </p:sp>
      <p:sp>
        <p:nvSpPr>
          <p:cNvPr id="50" name="Freeform 50"/>
          <p:cNvSpPr/>
          <p:nvPr/>
        </p:nvSpPr>
        <p:spPr>
          <a:xfrm rot="-3328271">
            <a:off x="17746876" y="7384496"/>
            <a:ext cx="282631" cy="463646"/>
          </a:xfrm>
          <a:custGeom>
            <a:avLst/>
            <a:gdLst/>
            <a:ahLst/>
            <a:cxnLst/>
            <a:rect l="l" t="t" r="r" b="b"/>
            <a:pathLst>
              <a:path w="282631" h="463646">
                <a:moveTo>
                  <a:pt x="0" y="0"/>
                </a:moveTo>
                <a:lnTo>
                  <a:pt x="282631" y="0"/>
                </a:lnTo>
                <a:lnTo>
                  <a:pt x="282631" y="463646"/>
                </a:lnTo>
                <a:lnTo>
                  <a:pt x="0" y="46364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fi-FI"/>
          </a:p>
        </p:txBody>
      </p:sp>
      <p:sp>
        <p:nvSpPr>
          <p:cNvPr id="51" name="TextBox 51"/>
          <p:cNvSpPr txBox="1"/>
          <p:nvPr/>
        </p:nvSpPr>
        <p:spPr>
          <a:xfrm>
            <a:off x="838830" y="5575097"/>
            <a:ext cx="9153844" cy="2794508"/>
          </a:xfrm>
          <a:prstGeom prst="rect">
            <a:avLst/>
          </a:prstGeom>
        </p:spPr>
        <p:txBody>
          <a:bodyPr lIns="0" tIns="0" rIns="0" bIns="0" rtlCol="0" anchor="t">
            <a:spAutoFit/>
          </a:bodyPr>
          <a:lstStyle/>
          <a:p>
            <a:pPr algn="l">
              <a:lnSpc>
                <a:spcPts val="5655"/>
              </a:lnSpc>
            </a:pPr>
            <a:r>
              <a:rPr lang="en-US" sz="2799">
                <a:solidFill>
                  <a:srgbClr val="283583"/>
                </a:solidFill>
                <a:latin typeface="Alata"/>
                <a:ea typeface="Alata"/>
                <a:cs typeface="Alata"/>
                <a:sym typeface="Alata"/>
              </a:rPr>
              <a:t>“Ilman kielitaitoa en työskentelisi nyt unelmieni ammatissa . Koska osaan kieliä, pääsen tehokkaasti vaikuttamaan asioihin.”</a:t>
            </a:r>
          </a:p>
          <a:p>
            <a:pPr algn="l">
              <a:lnSpc>
                <a:spcPts val="5655"/>
              </a:lnSpc>
            </a:pPr>
            <a:endParaRPr lang="en-US" sz="2799">
              <a:solidFill>
                <a:srgbClr val="283583"/>
              </a:solidFill>
              <a:latin typeface="Alata"/>
              <a:ea typeface="Alata"/>
              <a:cs typeface="Alata"/>
              <a:sym typeface="Alata"/>
            </a:endParaRPr>
          </a:p>
        </p:txBody>
      </p:sp>
      <p:sp>
        <p:nvSpPr>
          <p:cNvPr id="52" name="TextBox 52"/>
          <p:cNvSpPr txBox="1"/>
          <p:nvPr/>
        </p:nvSpPr>
        <p:spPr>
          <a:xfrm>
            <a:off x="1205938" y="2888647"/>
            <a:ext cx="4527947" cy="438785"/>
          </a:xfrm>
          <a:prstGeom prst="rect">
            <a:avLst/>
          </a:prstGeom>
        </p:spPr>
        <p:txBody>
          <a:bodyPr lIns="0" tIns="0" rIns="0" bIns="0" rtlCol="0" anchor="t">
            <a:spAutoFit/>
          </a:bodyPr>
          <a:lstStyle/>
          <a:p>
            <a:pPr algn="ctr">
              <a:lnSpc>
                <a:spcPts val="3640"/>
              </a:lnSpc>
              <a:spcBef>
                <a:spcPct val="0"/>
              </a:spcBef>
            </a:pPr>
            <a:r>
              <a:rPr lang="en-US" sz="2600">
                <a:solidFill>
                  <a:srgbClr val="283583"/>
                </a:solidFill>
                <a:latin typeface="Alata"/>
                <a:ea typeface="Alata"/>
                <a:cs typeface="Alata"/>
                <a:sym typeface="Alata"/>
              </a:rPr>
              <a:t>    Bryssel, Euroopan komissio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337621" y="0"/>
            <a:ext cx="5950379" cy="10287000"/>
            <a:chOff x="0" y="0"/>
            <a:chExt cx="1024299" cy="1770806"/>
          </a:xfrm>
        </p:grpSpPr>
        <p:sp>
          <p:nvSpPr>
            <p:cNvPr id="3" name="Freeform 3"/>
            <p:cNvSpPr/>
            <p:nvPr/>
          </p:nvSpPr>
          <p:spPr>
            <a:xfrm>
              <a:off x="0" y="0"/>
              <a:ext cx="1024299" cy="1770806"/>
            </a:xfrm>
            <a:custGeom>
              <a:avLst/>
              <a:gdLst/>
              <a:ahLst/>
              <a:cxnLst/>
              <a:rect l="l" t="t" r="r" b="b"/>
              <a:pathLst>
                <a:path w="1024299" h="1770806">
                  <a:moveTo>
                    <a:pt x="0" y="0"/>
                  </a:moveTo>
                  <a:lnTo>
                    <a:pt x="1024299" y="0"/>
                  </a:lnTo>
                  <a:lnTo>
                    <a:pt x="1024299" y="1770806"/>
                  </a:lnTo>
                  <a:lnTo>
                    <a:pt x="0" y="1770806"/>
                  </a:lnTo>
                  <a:close/>
                </a:path>
              </a:pathLst>
            </a:custGeom>
            <a:blipFill>
              <a:blip r:embed="rId3"/>
              <a:stretch>
                <a:fillRect l="-14829" r="-14829"/>
              </a:stretch>
            </a:blipFill>
          </p:spPr>
          <p:txBody>
            <a:bodyPr/>
            <a:lstStyle/>
            <a:p>
              <a:endParaRPr lang="fi-FI"/>
            </a:p>
          </p:txBody>
        </p:sp>
      </p:grpSp>
      <p:sp>
        <p:nvSpPr>
          <p:cNvPr id="4" name="Freeform 4"/>
          <p:cNvSpPr/>
          <p:nvPr/>
        </p:nvSpPr>
        <p:spPr>
          <a:xfrm>
            <a:off x="12337621" y="9131595"/>
            <a:ext cx="1622158" cy="1484275"/>
          </a:xfrm>
          <a:custGeom>
            <a:avLst/>
            <a:gdLst/>
            <a:ahLst/>
            <a:cxnLst/>
            <a:rect l="l" t="t" r="r" b="b"/>
            <a:pathLst>
              <a:path w="1622158" h="1484275">
                <a:moveTo>
                  <a:pt x="0" y="0"/>
                </a:moveTo>
                <a:lnTo>
                  <a:pt x="1622158" y="0"/>
                </a:lnTo>
                <a:lnTo>
                  <a:pt x="1622158" y="1484275"/>
                </a:lnTo>
                <a:lnTo>
                  <a:pt x="0" y="1484275"/>
                </a:lnTo>
                <a:lnTo>
                  <a:pt x="0" y="0"/>
                </a:lnTo>
                <a:close/>
              </a:path>
            </a:pathLst>
          </a:custGeom>
          <a:blipFill>
            <a:blip r:embed="rId4"/>
            <a:stretch>
              <a:fillRect/>
            </a:stretch>
          </a:blipFill>
        </p:spPr>
        <p:txBody>
          <a:bodyPr/>
          <a:lstStyle/>
          <a:p>
            <a:endParaRPr lang="fi-FI"/>
          </a:p>
        </p:txBody>
      </p:sp>
      <p:sp>
        <p:nvSpPr>
          <p:cNvPr id="5" name="Freeform 5"/>
          <p:cNvSpPr/>
          <p:nvPr/>
        </p:nvSpPr>
        <p:spPr>
          <a:xfrm flipH="1">
            <a:off x="11729469" y="9258300"/>
            <a:ext cx="1216303" cy="1715116"/>
          </a:xfrm>
          <a:custGeom>
            <a:avLst/>
            <a:gdLst/>
            <a:ahLst/>
            <a:cxnLst/>
            <a:rect l="l" t="t" r="r" b="b"/>
            <a:pathLst>
              <a:path w="1216303" h="1715116">
                <a:moveTo>
                  <a:pt x="1216303" y="0"/>
                </a:moveTo>
                <a:lnTo>
                  <a:pt x="0" y="0"/>
                </a:lnTo>
                <a:lnTo>
                  <a:pt x="0" y="1715116"/>
                </a:lnTo>
                <a:lnTo>
                  <a:pt x="1216303" y="1715116"/>
                </a:lnTo>
                <a:lnTo>
                  <a:pt x="1216303" y="0"/>
                </a:lnTo>
                <a:close/>
              </a:path>
            </a:pathLst>
          </a:custGeom>
          <a:blipFill>
            <a:blip r:embed="rId5"/>
            <a:stretch>
              <a:fillRect/>
            </a:stretch>
          </a:blipFill>
        </p:spPr>
        <p:txBody>
          <a:bodyPr/>
          <a:lstStyle/>
          <a:p>
            <a:endParaRPr lang="fi-FI"/>
          </a:p>
        </p:txBody>
      </p:sp>
      <p:sp>
        <p:nvSpPr>
          <p:cNvPr id="6" name="Freeform 6"/>
          <p:cNvSpPr/>
          <p:nvPr/>
        </p:nvSpPr>
        <p:spPr>
          <a:xfrm rot="-2331646">
            <a:off x="-554053" y="-287828"/>
            <a:ext cx="1582753" cy="1093711"/>
          </a:xfrm>
          <a:custGeom>
            <a:avLst/>
            <a:gdLst/>
            <a:ahLst/>
            <a:cxnLst/>
            <a:rect l="l" t="t" r="r" b="b"/>
            <a:pathLst>
              <a:path w="1582753" h="1093711">
                <a:moveTo>
                  <a:pt x="0" y="0"/>
                </a:moveTo>
                <a:lnTo>
                  <a:pt x="1582753" y="0"/>
                </a:lnTo>
                <a:lnTo>
                  <a:pt x="1582753" y="1093711"/>
                </a:lnTo>
                <a:lnTo>
                  <a:pt x="0" y="1093711"/>
                </a:lnTo>
                <a:lnTo>
                  <a:pt x="0" y="0"/>
                </a:lnTo>
                <a:close/>
              </a:path>
            </a:pathLst>
          </a:custGeom>
          <a:blipFill>
            <a:blip r:embed="rId6"/>
            <a:stretch>
              <a:fillRect/>
            </a:stretch>
          </a:blipFill>
        </p:spPr>
        <p:txBody>
          <a:bodyPr/>
          <a:lstStyle/>
          <a:p>
            <a:endParaRPr lang="fi-FI"/>
          </a:p>
        </p:txBody>
      </p:sp>
      <p:sp>
        <p:nvSpPr>
          <p:cNvPr id="7" name="Freeform 7"/>
          <p:cNvSpPr/>
          <p:nvPr/>
        </p:nvSpPr>
        <p:spPr>
          <a:xfrm>
            <a:off x="-316276" y="123126"/>
            <a:ext cx="831400" cy="850650"/>
          </a:xfrm>
          <a:custGeom>
            <a:avLst/>
            <a:gdLst/>
            <a:ahLst/>
            <a:cxnLst/>
            <a:rect l="l" t="t" r="r" b="b"/>
            <a:pathLst>
              <a:path w="831400" h="850650">
                <a:moveTo>
                  <a:pt x="0" y="0"/>
                </a:moveTo>
                <a:lnTo>
                  <a:pt x="831400" y="0"/>
                </a:lnTo>
                <a:lnTo>
                  <a:pt x="831400" y="850651"/>
                </a:lnTo>
                <a:lnTo>
                  <a:pt x="0" y="850651"/>
                </a:lnTo>
                <a:lnTo>
                  <a:pt x="0" y="0"/>
                </a:lnTo>
                <a:close/>
              </a:path>
            </a:pathLst>
          </a:custGeom>
          <a:blipFill>
            <a:blip r:embed="rId7"/>
            <a:stretch>
              <a:fillRect/>
            </a:stretch>
          </a:blipFill>
        </p:spPr>
        <p:txBody>
          <a:bodyPr/>
          <a:lstStyle/>
          <a:p>
            <a:endParaRPr lang="fi-FI"/>
          </a:p>
        </p:txBody>
      </p:sp>
      <p:sp>
        <p:nvSpPr>
          <p:cNvPr id="8" name="Freeform 8"/>
          <p:cNvSpPr/>
          <p:nvPr/>
        </p:nvSpPr>
        <p:spPr>
          <a:xfrm>
            <a:off x="17055523" y="9803357"/>
            <a:ext cx="1046966" cy="293151"/>
          </a:xfrm>
          <a:custGeom>
            <a:avLst/>
            <a:gdLst/>
            <a:ahLst/>
            <a:cxnLst/>
            <a:rect l="l" t="t" r="r" b="b"/>
            <a:pathLst>
              <a:path w="1046966" h="293151">
                <a:moveTo>
                  <a:pt x="0" y="0"/>
                </a:moveTo>
                <a:lnTo>
                  <a:pt x="1046966" y="0"/>
                </a:lnTo>
                <a:lnTo>
                  <a:pt x="1046966" y="293151"/>
                </a:lnTo>
                <a:lnTo>
                  <a:pt x="0" y="293151"/>
                </a:lnTo>
                <a:lnTo>
                  <a:pt x="0" y="0"/>
                </a:lnTo>
                <a:close/>
              </a:path>
            </a:pathLst>
          </a:custGeom>
          <a:blipFill>
            <a:blip r:embed="rId8"/>
            <a:stretch>
              <a:fillRect/>
            </a:stretch>
          </a:blipFill>
        </p:spPr>
        <p:txBody>
          <a:bodyPr/>
          <a:lstStyle/>
          <a:p>
            <a:endParaRPr lang="fi-FI"/>
          </a:p>
        </p:txBody>
      </p:sp>
      <p:sp>
        <p:nvSpPr>
          <p:cNvPr id="9" name="TextBox 9"/>
          <p:cNvSpPr txBox="1"/>
          <p:nvPr/>
        </p:nvSpPr>
        <p:spPr>
          <a:xfrm>
            <a:off x="882894" y="990882"/>
            <a:ext cx="10652621" cy="7113850"/>
          </a:xfrm>
          <a:prstGeom prst="rect">
            <a:avLst/>
          </a:prstGeom>
        </p:spPr>
        <p:txBody>
          <a:bodyPr lIns="0" tIns="0" rIns="0" bIns="0" rtlCol="0" anchor="t">
            <a:spAutoFit/>
          </a:bodyPr>
          <a:lstStyle/>
          <a:p>
            <a:pPr algn="l">
              <a:lnSpc>
                <a:spcPts val="4711"/>
              </a:lnSpc>
            </a:pPr>
            <a:endParaRPr/>
          </a:p>
          <a:p>
            <a:pPr algn="l">
              <a:lnSpc>
                <a:spcPts val="4711"/>
              </a:lnSpc>
            </a:pPr>
            <a:endParaRPr/>
          </a:p>
          <a:p>
            <a:pPr algn="l">
              <a:lnSpc>
                <a:spcPts val="5317"/>
              </a:lnSpc>
            </a:pPr>
            <a:r>
              <a:rPr lang="en-US" sz="2632">
                <a:solidFill>
                  <a:srgbClr val="283583"/>
                </a:solidFill>
                <a:latin typeface="Alata"/>
                <a:ea typeface="Alata"/>
                <a:cs typeface="Alata"/>
                <a:sym typeface="Alata"/>
              </a:rPr>
              <a:t>Kielitaidosta on todella paljon hyötyä työelämässä. Työskentelen nykyään unelma-ammatissani Belgiassa Euroopan komissiossa, ja se ei olisi mitenkään mahdollista, jos en puhuisi kieliä. </a:t>
            </a:r>
          </a:p>
          <a:p>
            <a:pPr algn="l">
              <a:lnSpc>
                <a:spcPts val="5317"/>
              </a:lnSpc>
            </a:pPr>
            <a:endParaRPr lang="en-US" sz="2632">
              <a:solidFill>
                <a:srgbClr val="283583"/>
              </a:solidFill>
              <a:latin typeface="Alata"/>
              <a:ea typeface="Alata"/>
              <a:cs typeface="Alata"/>
              <a:sym typeface="Alata"/>
            </a:endParaRPr>
          </a:p>
          <a:p>
            <a:pPr algn="l">
              <a:lnSpc>
                <a:spcPts val="5317"/>
              </a:lnSpc>
            </a:pPr>
            <a:r>
              <a:rPr lang="en-US" sz="2632">
                <a:solidFill>
                  <a:srgbClr val="283583"/>
                </a:solidFill>
                <a:latin typeface="Alata"/>
                <a:ea typeface="Alata"/>
                <a:cs typeface="Alata"/>
                <a:sym typeface="Alata"/>
              </a:rPr>
              <a:t>Opiskelin lukiossa englantia, ranskaa, venäjää ja ruotsia, ja kaikista niistä on ollut erittäin paljon hyötyä. Ruotsin kieli on todella hyödyllistä, sillä voin pitää ihan eri tasolla yhteyttä ruotsalaisten kanssa. Ja onhan se suomessakin toinen virallinen kielemme. Kannustan kaikkia opiskelemaan ruotsia - ja kaikkia muitakin kieliä.</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911486" y="952500"/>
            <a:ext cx="18644521" cy="745099"/>
          </a:xfrm>
          <a:prstGeom prst="rect">
            <a:avLst/>
          </a:prstGeom>
        </p:spPr>
        <p:txBody>
          <a:bodyPr lIns="0" tIns="0" rIns="0" bIns="0" rtlCol="0" anchor="t">
            <a:spAutoFit/>
          </a:bodyPr>
          <a:lstStyle/>
          <a:p>
            <a:pPr algn="l">
              <a:lnSpc>
                <a:spcPts val="6181"/>
              </a:lnSpc>
            </a:pPr>
            <a:r>
              <a:rPr lang="en-US" sz="4415">
                <a:solidFill>
                  <a:srgbClr val="283583"/>
                </a:solidFill>
                <a:latin typeface="Alata"/>
                <a:ea typeface="Alata"/>
                <a:cs typeface="Alata"/>
                <a:sym typeface="Alata"/>
              </a:rPr>
              <a:t>Opiskelu lukiossa</a:t>
            </a:r>
          </a:p>
        </p:txBody>
      </p:sp>
      <p:sp>
        <p:nvSpPr>
          <p:cNvPr id="3" name="Freeform 3"/>
          <p:cNvSpPr/>
          <p:nvPr/>
        </p:nvSpPr>
        <p:spPr>
          <a:xfrm>
            <a:off x="16298375" y="7513070"/>
            <a:ext cx="1989618" cy="2773930"/>
          </a:xfrm>
          <a:custGeom>
            <a:avLst/>
            <a:gdLst/>
            <a:ahLst/>
            <a:cxnLst/>
            <a:rect l="l" t="t" r="r" b="b"/>
            <a:pathLst>
              <a:path w="1989618" h="2773930">
                <a:moveTo>
                  <a:pt x="0" y="0"/>
                </a:moveTo>
                <a:lnTo>
                  <a:pt x="1989618" y="0"/>
                </a:lnTo>
                <a:lnTo>
                  <a:pt x="1989618" y="2773930"/>
                </a:lnTo>
                <a:lnTo>
                  <a:pt x="0" y="27739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4" name="Group 4"/>
          <p:cNvGrpSpPr>
            <a:grpSpLocks noChangeAspect="1"/>
          </p:cNvGrpSpPr>
          <p:nvPr/>
        </p:nvGrpSpPr>
        <p:grpSpPr>
          <a:xfrm>
            <a:off x="15348575" y="0"/>
            <a:ext cx="2939419" cy="2302463"/>
            <a:chOff x="0" y="0"/>
            <a:chExt cx="4232466" cy="3315310"/>
          </a:xfrm>
        </p:grpSpPr>
        <p:sp>
          <p:nvSpPr>
            <p:cNvPr id="5" name="Freeform 5"/>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6" name="Freeform 6"/>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7" name="Freeform 7"/>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8" name="Freeform 8"/>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9" name="Freeform 9"/>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10" name="Freeform 10"/>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11" name="Freeform 11"/>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2" name="Freeform 12"/>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sp>
        <p:nvSpPr>
          <p:cNvPr id="13" name="TextBox 13"/>
          <p:cNvSpPr txBox="1"/>
          <p:nvPr/>
        </p:nvSpPr>
        <p:spPr>
          <a:xfrm>
            <a:off x="3911486" y="1635561"/>
            <a:ext cx="9920420" cy="596010"/>
          </a:xfrm>
          <a:prstGeom prst="rect">
            <a:avLst/>
          </a:prstGeom>
        </p:spPr>
        <p:txBody>
          <a:bodyPr lIns="0" tIns="0" rIns="0" bIns="0" rtlCol="0" anchor="t">
            <a:spAutoFit/>
          </a:bodyPr>
          <a:lstStyle/>
          <a:p>
            <a:pPr algn="l">
              <a:lnSpc>
                <a:spcPts val="5252"/>
              </a:lnSpc>
            </a:pPr>
            <a:r>
              <a:rPr lang="en-US" sz="2600">
                <a:solidFill>
                  <a:srgbClr val="283583"/>
                </a:solidFill>
                <a:latin typeface="Alata"/>
                <a:ea typeface="Alata"/>
                <a:cs typeface="Alata"/>
                <a:sym typeface="Alata"/>
              </a:rPr>
              <a:t>A-ruotsi</a:t>
            </a:r>
          </a:p>
        </p:txBody>
      </p:sp>
      <p:sp>
        <p:nvSpPr>
          <p:cNvPr id="14" name="TextBox 14"/>
          <p:cNvSpPr txBox="1"/>
          <p:nvPr/>
        </p:nvSpPr>
        <p:spPr>
          <a:xfrm>
            <a:off x="3911486" y="2832609"/>
            <a:ext cx="9137573" cy="3375025"/>
          </a:xfrm>
          <a:prstGeom prst="rect">
            <a:avLst/>
          </a:prstGeom>
        </p:spPr>
        <p:txBody>
          <a:bodyPr lIns="0" tIns="0" rIns="0" bIns="0" rtlCol="0" anchor="t">
            <a:spAutoFit/>
          </a:bodyPr>
          <a:lstStyle/>
          <a:p>
            <a:pPr algn="l">
              <a:lnSpc>
                <a:spcPts val="3639"/>
              </a:lnSpc>
            </a:pPr>
            <a:r>
              <a:rPr lang="en-US" sz="2599">
                <a:solidFill>
                  <a:srgbClr val="283583"/>
                </a:solidFill>
                <a:latin typeface="Alata"/>
                <a:ea typeface="Alata"/>
                <a:cs typeface="Alata"/>
                <a:sym typeface="Alata"/>
              </a:rPr>
              <a:t>Pakolliset opinnot:</a:t>
            </a:r>
          </a:p>
          <a:p>
            <a:pPr algn="l">
              <a:lnSpc>
                <a:spcPts val="3359"/>
              </a:lnSpc>
            </a:pPr>
            <a:endParaRPr lang="en-US" sz="2599">
              <a:solidFill>
                <a:srgbClr val="283583"/>
              </a:solidFill>
              <a:latin typeface="Alata"/>
              <a:ea typeface="Alata"/>
              <a:cs typeface="Alata"/>
              <a:sym typeface="Alata"/>
            </a:endParaRPr>
          </a:p>
          <a:p>
            <a:pPr marL="518160" lvl="1" indent="-259080" algn="l">
              <a:lnSpc>
                <a:spcPts val="3359"/>
              </a:lnSpc>
              <a:buFont typeface="Arial"/>
              <a:buChar char="•"/>
            </a:pPr>
            <a:r>
              <a:rPr lang="en-US" sz="2400">
                <a:solidFill>
                  <a:srgbClr val="283583"/>
                </a:solidFill>
                <a:latin typeface="Alata"/>
                <a:ea typeface="Alata"/>
                <a:cs typeface="Alata"/>
                <a:sym typeface="Alata"/>
              </a:rPr>
              <a:t>RUA1 Opiskelutaidot ja kieli-identiteetin rakentaminen (1 op)</a:t>
            </a:r>
          </a:p>
          <a:p>
            <a:pPr marL="518160" lvl="1" indent="-259080" algn="l">
              <a:lnSpc>
                <a:spcPts val="3359"/>
              </a:lnSpc>
              <a:buFont typeface="Arial"/>
              <a:buChar char="•"/>
            </a:pPr>
            <a:r>
              <a:rPr lang="en-US" sz="2400">
                <a:solidFill>
                  <a:srgbClr val="283583"/>
                </a:solidFill>
                <a:latin typeface="Alata"/>
                <a:ea typeface="Alata"/>
                <a:cs typeface="Alata"/>
                <a:sym typeface="Alata"/>
              </a:rPr>
              <a:t>RUA2 Ruotsin kieli ja vuorovaikutusosaaminen (3 op)</a:t>
            </a:r>
          </a:p>
          <a:p>
            <a:pPr marL="518160" lvl="1" indent="-259080" algn="l">
              <a:lnSpc>
                <a:spcPts val="3359"/>
              </a:lnSpc>
              <a:buFont typeface="Arial"/>
              <a:buChar char="•"/>
            </a:pPr>
            <a:r>
              <a:rPr lang="en-US" sz="2400">
                <a:solidFill>
                  <a:srgbClr val="283583"/>
                </a:solidFill>
                <a:latin typeface="Alata"/>
                <a:ea typeface="Alata"/>
                <a:cs typeface="Alata"/>
                <a:sym typeface="Alata"/>
              </a:rPr>
              <a:t>RUA3 Kieli ja kulttuuri luovan ilmaisun välineenä (2 op)</a:t>
            </a:r>
          </a:p>
          <a:p>
            <a:pPr marL="518160" lvl="1" indent="-259080" algn="l">
              <a:lnSpc>
                <a:spcPts val="3359"/>
              </a:lnSpc>
              <a:buFont typeface="Arial"/>
              <a:buChar char="•"/>
            </a:pPr>
            <a:r>
              <a:rPr lang="en-US" sz="2400">
                <a:solidFill>
                  <a:srgbClr val="283583"/>
                </a:solidFill>
                <a:latin typeface="Alata"/>
                <a:ea typeface="Alata"/>
                <a:cs typeface="Alata"/>
                <a:sym typeface="Alata"/>
              </a:rPr>
              <a:t>RUA4 Ruotsin kieli vaikuttamisen välineenä (2 op)</a:t>
            </a:r>
          </a:p>
          <a:p>
            <a:pPr marL="518160" lvl="1" indent="-259080" algn="l">
              <a:lnSpc>
                <a:spcPts val="3359"/>
              </a:lnSpc>
              <a:buFont typeface="Arial"/>
              <a:buChar char="•"/>
            </a:pPr>
            <a:r>
              <a:rPr lang="en-US" sz="2400">
                <a:solidFill>
                  <a:srgbClr val="283583"/>
                </a:solidFill>
                <a:latin typeface="Alata"/>
                <a:ea typeface="Alata"/>
                <a:cs typeface="Alata"/>
                <a:sym typeface="Alata"/>
              </a:rPr>
              <a:t>RUA5 Kestävä tulevaisuus ja tiede (2 op)</a:t>
            </a:r>
          </a:p>
          <a:p>
            <a:pPr marL="518160" lvl="1" indent="-259080" algn="l">
              <a:lnSpc>
                <a:spcPts val="3359"/>
              </a:lnSpc>
              <a:buFont typeface="Arial"/>
              <a:buChar char="•"/>
            </a:pPr>
            <a:r>
              <a:rPr lang="en-US" sz="2400">
                <a:solidFill>
                  <a:srgbClr val="283583"/>
                </a:solidFill>
                <a:latin typeface="Alata"/>
                <a:ea typeface="Alata"/>
                <a:cs typeface="Alata"/>
                <a:sym typeface="Alata"/>
              </a:rPr>
              <a:t>RUA6 Ruotsin kieli jatko-opinnoissa ja työelämässä (2 op)</a:t>
            </a:r>
          </a:p>
        </p:txBody>
      </p:sp>
      <p:sp>
        <p:nvSpPr>
          <p:cNvPr id="15" name="TextBox 15"/>
          <p:cNvSpPr txBox="1"/>
          <p:nvPr/>
        </p:nvSpPr>
        <p:spPr>
          <a:xfrm>
            <a:off x="3911486" y="6400682"/>
            <a:ext cx="9611576" cy="3377565"/>
          </a:xfrm>
          <a:prstGeom prst="rect">
            <a:avLst/>
          </a:prstGeom>
        </p:spPr>
        <p:txBody>
          <a:bodyPr lIns="0" tIns="0" rIns="0" bIns="0" rtlCol="0" anchor="t">
            <a:spAutoFit/>
          </a:bodyPr>
          <a:lstStyle/>
          <a:p>
            <a:pPr algn="l">
              <a:lnSpc>
                <a:spcPts val="3359"/>
              </a:lnSpc>
            </a:pPr>
            <a:endParaRPr/>
          </a:p>
          <a:p>
            <a:pPr algn="l">
              <a:lnSpc>
                <a:spcPts val="3639"/>
              </a:lnSpc>
            </a:pPr>
            <a:r>
              <a:rPr lang="en-US" sz="2599">
                <a:solidFill>
                  <a:srgbClr val="283583"/>
                </a:solidFill>
                <a:latin typeface="Alata"/>
                <a:ea typeface="Alata"/>
                <a:cs typeface="Alata"/>
                <a:sym typeface="Alata"/>
              </a:rPr>
              <a:t>Valtakunnalliset valinnaiset opinnot:</a:t>
            </a:r>
          </a:p>
          <a:p>
            <a:pPr algn="l">
              <a:lnSpc>
                <a:spcPts val="3359"/>
              </a:lnSpc>
            </a:pPr>
            <a:endParaRPr lang="en-US" sz="2599">
              <a:solidFill>
                <a:srgbClr val="283583"/>
              </a:solidFill>
              <a:latin typeface="Alata"/>
              <a:ea typeface="Alata"/>
              <a:cs typeface="Alata"/>
              <a:sym typeface="Alata"/>
            </a:endParaRPr>
          </a:p>
          <a:p>
            <a:pPr marL="518160" lvl="1" indent="-259080" algn="l">
              <a:lnSpc>
                <a:spcPts val="3359"/>
              </a:lnSpc>
              <a:buFont typeface="Arial"/>
              <a:buChar char="•"/>
            </a:pPr>
            <a:r>
              <a:rPr lang="en-US" sz="2400">
                <a:solidFill>
                  <a:srgbClr val="283583"/>
                </a:solidFill>
                <a:latin typeface="Alata"/>
                <a:ea typeface="Alata"/>
                <a:cs typeface="Alata"/>
                <a:sym typeface="Alata"/>
              </a:rPr>
              <a:t>RUA7 Ympäristö ja kestävä elämäntapa (2 op)</a:t>
            </a:r>
          </a:p>
          <a:p>
            <a:pPr marL="518160" lvl="1" indent="-259080" algn="l">
              <a:lnSpc>
                <a:spcPts val="3359"/>
              </a:lnSpc>
              <a:buFont typeface="Arial"/>
              <a:buChar char="•"/>
            </a:pPr>
            <a:r>
              <a:rPr lang="en-US" sz="2400">
                <a:solidFill>
                  <a:srgbClr val="283583"/>
                </a:solidFill>
                <a:latin typeface="Alata"/>
                <a:ea typeface="Alata"/>
                <a:cs typeface="Alata"/>
                <a:sym typeface="Alata"/>
              </a:rPr>
              <a:t>RUA8 Viesti ja vaikuta puhuen (2 op)</a:t>
            </a:r>
          </a:p>
          <a:p>
            <a:pPr algn="l">
              <a:lnSpc>
                <a:spcPts val="3359"/>
              </a:lnSpc>
            </a:pPr>
            <a:endParaRPr lang="en-US" sz="2400">
              <a:solidFill>
                <a:srgbClr val="283583"/>
              </a:solidFill>
              <a:latin typeface="Alata"/>
              <a:ea typeface="Alata"/>
              <a:cs typeface="Alata"/>
              <a:sym typeface="Alata"/>
            </a:endParaRPr>
          </a:p>
          <a:p>
            <a:pPr algn="l">
              <a:lnSpc>
                <a:spcPts val="3359"/>
              </a:lnSpc>
            </a:pPr>
            <a:endParaRPr lang="en-US" sz="2400">
              <a:solidFill>
                <a:srgbClr val="283583"/>
              </a:solidFill>
              <a:latin typeface="Alata"/>
              <a:ea typeface="Alata"/>
              <a:cs typeface="Alata"/>
              <a:sym typeface="Alata"/>
            </a:endParaRPr>
          </a:p>
          <a:p>
            <a:pPr algn="l">
              <a:lnSpc>
                <a:spcPts val="3359"/>
              </a:lnSpc>
            </a:pPr>
            <a:endParaRPr lang="en-US" sz="2400">
              <a:solidFill>
                <a:srgbClr val="283583"/>
              </a:solidFill>
              <a:latin typeface="Alata"/>
              <a:ea typeface="Alata"/>
              <a:cs typeface="Alata"/>
              <a:sym typeface="Alata"/>
            </a:endParaRPr>
          </a:p>
        </p:txBody>
      </p:sp>
      <p:grpSp>
        <p:nvGrpSpPr>
          <p:cNvPr id="16" name="Group 16"/>
          <p:cNvGrpSpPr/>
          <p:nvPr/>
        </p:nvGrpSpPr>
        <p:grpSpPr>
          <a:xfrm>
            <a:off x="0" y="0"/>
            <a:ext cx="4021706" cy="10330211"/>
            <a:chOff x="0" y="0"/>
            <a:chExt cx="5362274" cy="13773615"/>
          </a:xfrm>
        </p:grpSpPr>
        <p:sp>
          <p:nvSpPr>
            <p:cNvPr id="17" name="Freeform 17"/>
            <p:cNvSpPr/>
            <p:nvPr/>
          </p:nvSpPr>
          <p:spPr>
            <a:xfrm>
              <a:off x="0" y="0"/>
              <a:ext cx="5362274" cy="13773615"/>
            </a:xfrm>
            <a:custGeom>
              <a:avLst/>
              <a:gdLst/>
              <a:ahLst/>
              <a:cxnLst/>
              <a:rect l="l" t="t" r="r" b="b"/>
              <a:pathLst>
                <a:path w="5362274" h="13773615">
                  <a:moveTo>
                    <a:pt x="0" y="0"/>
                  </a:moveTo>
                  <a:lnTo>
                    <a:pt x="5362274" y="0"/>
                  </a:lnTo>
                  <a:lnTo>
                    <a:pt x="5362274" y="13773615"/>
                  </a:lnTo>
                  <a:lnTo>
                    <a:pt x="0" y="137736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grpSp>
          <p:nvGrpSpPr>
            <p:cNvPr id="18" name="Group 18"/>
            <p:cNvGrpSpPr/>
            <p:nvPr/>
          </p:nvGrpSpPr>
          <p:grpSpPr>
            <a:xfrm>
              <a:off x="2363823" y="57615"/>
              <a:ext cx="890734" cy="12067562"/>
              <a:chOff x="0" y="0"/>
              <a:chExt cx="175948" cy="2383716"/>
            </a:xfrm>
          </p:grpSpPr>
          <p:sp>
            <p:nvSpPr>
              <p:cNvPr id="19" name="Freeform 19"/>
              <p:cNvSpPr/>
              <p:nvPr/>
            </p:nvSpPr>
            <p:spPr>
              <a:xfrm>
                <a:off x="0" y="0"/>
                <a:ext cx="175948" cy="2383716"/>
              </a:xfrm>
              <a:custGeom>
                <a:avLst/>
                <a:gdLst/>
                <a:ahLst/>
                <a:cxnLst/>
                <a:rect l="l" t="t" r="r" b="b"/>
                <a:pathLst>
                  <a:path w="175948" h="2383716">
                    <a:moveTo>
                      <a:pt x="0" y="0"/>
                    </a:moveTo>
                    <a:lnTo>
                      <a:pt x="175948" y="0"/>
                    </a:lnTo>
                    <a:lnTo>
                      <a:pt x="175948" y="2383716"/>
                    </a:lnTo>
                    <a:lnTo>
                      <a:pt x="0" y="2383716"/>
                    </a:lnTo>
                    <a:close/>
                  </a:path>
                </a:pathLst>
              </a:custGeom>
              <a:solidFill>
                <a:srgbClr val="FFFFFF"/>
              </a:solidFill>
            </p:spPr>
            <p:txBody>
              <a:bodyPr/>
              <a:lstStyle/>
              <a:p>
                <a:endParaRPr lang="fi-FI"/>
              </a:p>
            </p:txBody>
          </p:sp>
          <p:sp>
            <p:nvSpPr>
              <p:cNvPr id="20" name="TextBox 20"/>
              <p:cNvSpPr txBox="1"/>
              <p:nvPr/>
            </p:nvSpPr>
            <p:spPr>
              <a:xfrm>
                <a:off x="0" y="-28575"/>
                <a:ext cx="175948" cy="2412291"/>
              </a:xfrm>
              <a:prstGeom prst="rect">
                <a:avLst/>
              </a:prstGeom>
            </p:spPr>
            <p:txBody>
              <a:bodyPr lIns="50800" tIns="50800" rIns="50800" bIns="50800" rtlCol="0" anchor="ctr"/>
              <a:lstStyle/>
              <a:p>
                <a:pPr algn="ctr">
                  <a:lnSpc>
                    <a:spcPts val="2095"/>
                  </a:lnSpc>
                </a:pPr>
                <a:endParaRPr/>
              </a:p>
            </p:txBody>
          </p:sp>
        </p:grpSp>
      </p:grpSp>
      <p:grpSp>
        <p:nvGrpSpPr>
          <p:cNvPr id="21" name="Group 21"/>
          <p:cNvGrpSpPr/>
          <p:nvPr/>
        </p:nvGrpSpPr>
        <p:grpSpPr>
          <a:xfrm>
            <a:off x="12422749" y="7160502"/>
            <a:ext cx="4135586" cy="1905549"/>
            <a:chOff x="0" y="0"/>
            <a:chExt cx="1089208" cy="501873"/>
          </a:xfrm>
        </p:grpSpPr>
        <p:sp>
          <p:nvSpPr>
            <p:cNvPr id="22" name="Freeform 22"/>
            <p:cNvSpPr/>
            <p:nvPr/>
          </p:nvSpPr>
          <p:spPr>
            <a:xfrm>
              <a:off x="0" y="0"/>
              <a:ext cx="1089208" cy="501873"/>
            </a:xfrm>
            <a:custGeom>
              <a:avLst/>
              <a:gdLst/>
              <a:ahLst/>
              <a:cxnLst/>
              <a:rect l="l" t="t" r="r" b="b"/>
              <a:pathLst>
                <a:path w="1089208" h="501873">
                  <a:moveTo>
                    <a:pt x="0" y="0"/>
                  </a:moveTo>
                  <a:lnTo>
                    <a:pt x="1089208" y="0"/>
                  </a:lnTo>
                  <a:lnTo>
                    <a:pt x="1089208" y="501873"/>
                  </a:lnTo>
                  <a:lnTo>
                    <a:pt x="0" y="501873"/>
                  </a:lnTo>
                  <a:close/>
                </a:path>
              </a:pathLst>
            </a:custGeom>
            <a:solidFill>
              <a:srgbClr val="000000">
                <a:alpha val="0"/>
              </a:srgbClr>
            </a:solidFill>
            <a:ln w="38100" cap="sq">
              <a:solidFill>
                <a:srgbClr val="F1B90D"/>
              </a:solidFill>
              <a:prstDash val="sysDot"/>
              <a:miter/>
            </a:ln>
          </p:spPr>
          <p:txBody>
            <a:bodyPr/>
            <a:lstStyle/>
            <a:p>
              <a:endParaRPr lang="fi-FI"/>
            </a:p>
          </p:txBody>
        </p:sp>
        <p:sp>
          <p:nvSpPr>
            <p:cNvPr id="23" name="TextBox 23"/>
            <p:cNvSpPr txBox="1"/>
            <p:nvPr/>
          </p:nvSpPr>
          <p:spPr>
            <a:xfrm>
              <a:off x="0" y="-200025"/>
              <a:ext cx="1089208" cy="701898"/>
            </a:xfrm>
            <a:prstGeom prst="rect">
              <a:avLst/>
            </a:prstGeom>
          </p:spPr>
          <p:txBody>
            <a:bodyPr lIns="50800" tIns="50800" rIns="50800" bIns="50800" rtlCol="0" anchor="ctr"/>
            <a:lstStyle/>
            <a:p>
              <a:pPr algn="ctr">
                <a:lnSpc>
                  <a:spcPts val="5252"/>
                </a:lnSpc>
              </a:pPr>
              <a:endParaRPr/>
            </a:p>
          </p:txBody>
        </p:sp>
      </p:grpSp>
      <p:sp>
        <p:nvSpPr>
          <p:cNvPr id="24" name="TextBox 24"/>
          <p:cNvSpPr txBox="1"/>
          <p:nvPr/>
        </p:nvSpPr>
        <p:spPr>
          <a:xfrm>
            <a:off x="4450648" y="8646951"/>
            <a:ext cx="5785580" cy="621030"/>
          </a:xfrm>
          <a:prstGeom prst="rect">
            <a:avLst/>
          </a:prstGeom>
        </p:spPr>
        <p:txBody>
          <a:bodyPr lIns="0" tIns="0" rIns="0" bIns="0" rtlCol="0" anchor="t">
            <a:spAutoFit/>
          </a:bodyPr>
          <a:lstStyle/>
          <a:p>
            <a:pPr algn="l">
              <a:lnSpc>
                <a:spcPts val="2519"/>
              </a:lnSpc>
            </a:pPr>
            <a:r>
              <a:rPr lang="en-US" sz="1799">
                <a:solidFill>
                  <a:srgbClr val="283583"/>
                </a:solidFill>
                <a:latin typeface="Alata"/>
                <a:ea typeface="Alata"/>
                <a:cs typeface="Alata"/>
                <a:sym typeface="Alata"/>
              </a:rPr>
              <a:t>Suullisesta kielikokeesta saat virallisen todistuksen, </a:t>
            </a:r>
          </a:p>
          <a:p>
            <a:pPr algn="l">
              <a:lnSpc>
                <a:spcPts val="2519"/>
              </a:lnSpc>
            </a:pPr>
            <a:r>
              <a:rPr lang="en-US" sz="1799">
                <a:solidFill>
                  <a:srgbClr val="283583"/>
                </a:solidFill>
                <a:latin typeface="Alata"/>
                <a:ea typeface="Alata"/>
                <a:cs typeface="Alata"/>
                <a:sym typeface="Alata"/>
              </a:rPr>
              <a:t>jonka voit laittaa liitteeksi työhakemuksiisi</a:t>
            </a:r>
          </a:p>
        </p:txBody>
      </p:sp>
      <p:sp>
        <p:nvSpPr>
          <p:cNvPr id="25" name="TextBox 25"/>
          <p:cNvSpPr txBox="1"/>
          <p:nvPr/>
        </p:nvSpPr>
        <p:spPr>
          <a:xfrm>
            <a:off x="12781784" y="7440091"/>
            <a:ext cx="3417516" cy="1298746"/>
          </a:xfrm>
          <a:prstGeom prst="rect">
            <a:avLst/>
          </a:prstGeom>
        </p:spPr>
        <p:txBody>
          <a:bodyPr lIns="0" tIns="0" rIns="0" bIns="0" rtlCol="0" anchor="t">
            <a:spAutoFit/>
          </a:bodyPr>
          <a:lstStyle/>
          <a:p>
            <a:pPr algn="ctr">
              <a:lnSpc>
                <a:spcPts val="3490"/>
              </a:lnSpc>
            </a:pPr>
            <a:r>
              <a:rPr lang="en-US" sz="2493">
                <a:solidFill>
                  <a:srgbClr val="283583"/>
                </a:solidFill>
                <a:latin typeface="Alata"/>
                <a:ea typeface="Alata"/>
                <a:cs typeface="Alata"/>
                <a:sym typeface="Alata"/>
              </a:rPr>
              <a:t>Mitä valinnaisia opintojaksoja sinun lukiossasi 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911486" y="952500"/>
            <a:ext cx="18644521" cy="745099"/>
          </a:xfrm>
          <a:prstGeom prst="rect">
            <a:avLst/>
          </a:prstGeom>
        </p:spPr>
        <p:txBody>
          <a:bodyPr lIns="0" tIns="0" rIns="0" bIns="0" rtlCol="0" anchor="t">
            <a:spAutoFit/>
          </a:bodyPr>
          <a:lstStyle/>
          <a:p>
            <a:pPr algn="l">
              <a:lnSpc>
                <a:spcPts val="6181"/>
              </a:lnSpc>
            </a:pPr>
            <a:r>
              <a:rPr lang="en-US" sz="4415">
                <a:solidFill>
                  <a:srgbClr val="283583"/>
                </a:solidFill>
                <a:latin typeface="Alata"/>
                <a:ea typeface="Alata"/>
                <a:cs typeface="Alata"/>
                <a:sym typeface="Alata"/>
              </a:rPr>
              <a:t>Opiskelu lukiossa</a:t>
            </a:r>
          </a:p>
        </p:txBody>
      </p:sp>
      <p:sp>
        <p:nvSpPr>
          <p:cNvPr id="3" name="Freeform 3"/>
          <p:cNvSpPr/>
          <p:nvPr/>
        </p:nvSpPr>
        <p:spPr>
          <a:xfrm>
            <a:off x="16298375" y="7513070"/>
            <a:ext cx="1989618" cy="2773930"/>
          </a:xfrm>
          <a:custGeom>
            <a:avLst/>
            <a:gdLst/>
            <a:ahLst/>
            <a:cxnLst/>
            <a:rect l="l" t="t" r="r" b="b"/>
            <a:pathLst>
              <a:path w="1989618" h="2773930">
                <a:moveTo>
                  <a:pt x="0" y="0"/>
                </a:moveTo>
                <a:lnTo>
                  <a:pt x="1989618" y="0"/>
                </a:lnTo>
                <a:lnTo>
                  <a:pt x="1989618" y="2773930"/>
                </a:lnTo>
                <a:lnTo>
                  <a:pt x="0" y="27739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4" name="Group 4"/>
          <p:cNvGrpSpPr>
            <a:grpSpLocks noChangeAspect="1"/>
          </p:cNvGrpSpPr>
          <p:nvPr/>
        </p:nvGrpSpPr>
        <p:grpSpPr>
          <a:xfrm>
            <a:off x="15348575" y="0"/>
            <a:ext cx="2939419" cy="2302463"/>
            <a:chOff x="0" y="0"/>
            <a:chExt cx="4232466" cy="3315310"/>
          </a:xfrm>
        </p:grpSpPr>
        <p:sp>
          <p:nvSpPr>
            <p:cNvPr id="5" name="Freeform 5"/>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6" name="Freeform 6"/>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7" name="Freeform 7"/>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8" name="Freeform 8"/>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9" name="Freeform 9"/>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10" name="Freeform 10"/>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11" name="Freeform 11"/>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2" name="Freeform 12"/>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sp>
        <p:nvSpPr>
          <p:cNvPr id="13" name="TextBox 13"/>
          <p:cNvSpPr txBox="1"/>
          <p:nvPr/>
        </p:nvSpPr>
        <p:spPr>
          <a:xfrm>
            <a:off x="3911486" y="1635561"/>
            <a:ext cx="9920420" cy="596010"/>
          </a:xfrm>
          <a:prstGeom prst="rect">
            <a:avLst/>
          </a:prstGeom>
        </p:spPr>
        <p:txBody>
          <a:bodyPr lIns="0" tIns="0" rIns="0" bIns="0" rtlCol="0" anchor="t">
            <a:spAutoFit/>
          </a:bodyPr>
          <a:lstStyle/>
          <a:p>
            <a:pPr algn="l">
              <a:lnSpc>
                <a:spcPts val="5252"/>
              </a:lnSpc>
            </a:pPr>
            <a:r>
              <a:rPr lang="en-US" sz="2600">
                <a:solidFill>
                  <a:srgbClr val="283583"/>
                </a:solidFill>
                <a:latin typeface="Alata"/>
                <a:ea typeface="Alata"/>
                <a:cs typeface="Alata"/>
                <a:sym typeface="Alata"/>
              </a:rPr>
              <a:t>B-ruotsi</a:t>
            </a:r>
          </a:p>
        </p:txBody>
      </p:sp>
      <p:sp>
        <p:nvSpPr>
          <p:cNvPr id="14" name="TextBox 14"/>
          <p:cNvSpPr txBox="1"/>
          <p:nvPr/>
        </p:nvSpPr>
        <p:spPr>
          <a:xfrm>
            <a:off x="3911486" y="2832609"/>
            <a:ext cx="9137573" cy="2955925"/>
          </a:xfrm>
          <a:prstGeom prst="rect">
            <a:avLst/>
          </a:prstGeom>
        </p:spPr>
        <p:txBody>
          <a:bodyPr lIns="0" tIns="0" rIns="0" bIns="0" rtlCol="0" anchor="t">
            <a:spAutoFit/>
          </a:bodyPr>
          <a:lstStyle/>
          <a:p>
            <a:pPr algn="l">
              <a:lnSpc>
                <a:spcPts val="3639"/>
              </a:lnSpc>
            </a:pPr>
            <a:r>
              <a:rPr lang="en-US" sz="2599">
                <a:solidFill>
                  <a:srgbClr val="283583"/>
                </a:solidFill>
                <a:latin typeface="Alata"/>
                <a:ea typeface="Alata"/>
                <a:cs typeface="Alata"/>
                <a:sym typeface="Alata"/>
              </a:rPr>
              <a:t>Pakolliset opinnot:</a:t>
            </a:r>
          </a:p>
          <a:p>
            <a:pPr algn="l">
              <a:lnSpc>
                <a:spcPts val="3359"/>
              </a:lnSpc>
            </a:pPr>
            <a:endParaRPr lang="en-US" sz="2599">
              <a:solidFill>
                <a:srgbClr val="283583"/>
              </a:solidFill>
              <a:latin typeface="Alata"/>
              <a:ea typeface="Alata"/>
              <a:cs typeface="Alata"/>
              <a:sym typeface="Alata"/>
            </a:endParaRPr>
          </a:p>
          <a:p>
            <a:pPr marL="518160" lvl="1" indent="-259080" algn="l">
              <a:lnSpc>
                <a:spcPts val="3359"/>
              </a:lnSpc>
              <a:buFont typeface="Arial"/>
              <a:buChar char="•"/>
            </a:pPr>
            <a:r>
              <a:rPr lang="en-US" sz="2400">
                <a:solidFill>
                  <a:srgbClr val="283583"/>
                </a:solidFill>
                <a:latin typeface="Alata"/>
                <a:ea typeface="Alata"/>
                <a:cs typeface="Alata"/>
                <a:sym typeface="Alata"/>
              </a:rPr>
              <a:t>RUB11 Opiskelutaidot ja kieli-identiteetin rakentaminen (1 op)</a:t>
            </a:r>
          </a:p>
          <a:p>
            <a:pPr marL="518160" lvl="1" indent="-259080" algn="l">
              <a:lnSpc>
                <a:spcPts val="3359"/>
              </a:lnSpc>
              <a:buFont typeface="Arial"/>
              <a:buChar char="•"/>
            </a:pPr>
            <a:r>
              <a:rPr lang="en-US" sz="2400">
                <a:solidFill>
                  <a:srgbClr val="283583"/>
                </a:solidFill>
                <a:latin typeface="Alata"/>
                <a:ea typeface="Alata"/>
                <a:cs typeface="Alata"/>
                <a:sym typeface="Alata"/>
              </a:rPr>
              <a:t>RUB12 Ruotsin kieli arjessani (3 op)</a:t>
            </a:r>
          </a:p>
          <a:p>
            <a:pPr marL="518160" lvl="1" indent="-259080" algn="l">
              <a:lnSpc>
                <a:spcPts val="3359"/>
              </a:lnSpc>
              <a:buFont typeface="Arial"/>
              <a:buChar char="•"/>
            </a:pPr>
            <a:r>
              <a:rPr lang="en-US" sz="2400">
                <a:solidFill>
                  <a:srgbClr val="283583"/>
                </a:solidFill>
                <a:latin typeface="Alata"/>
                <a:ea typeface="Alata"/>
                <a:cs typeface="Alata"/>
                <a:sym typeface="Alata"/>
              </a:rPr>
              <a:t>RUB13 Kulttuuri ja mediat (2 op)</a:t>
            </a:r>
          </a:p>
          <a:p>
            <a:pPr marL="518160" lvl="1" indent="-259080" algn="l">
              <a:lnSpc>
                <a:spcPts val="3359"/>
              </a:lnSpc>
              <a:buFont typeface="Arial"/>
              <a:buChar char="•"/>
            </a:pPr>
            <a:r>
              <a:rPr lang="en-US" sz="2400">
                <a:solidFill>
                  <a:srgbClr val="283583"/>
                </a:solidFill>
                <a:latin typeface="Alata"/>
                <a:ea typeface="Alata"/>
                <a:cs typeface="Alata"/>
                <a:sym typeface="Alata"/>
              </a:rPr>
              <a:t>RUB14 Ympäristömme (2 op)</a:t>
            </a:r>
          </a:p>
          <a:p>
            <a:pPr marL="518160" lvl="1" indent="-259080" algn="l">
              <a:lnSpc>
                <a:spcPts val="3359"/>
              </a:lnSpc>
              <a:buFont typeface="Arial"/>
              <a:buChar char="•"/>
            </a:pPr>
            <a:r>
              <a:rPr lang="en-US" sz="2400">
                <a:solidFill>
                  <a:srgbClr val="283583"/>
                </a:solidFill>
                <a:latin typeface="Alata"/>
                <a:ea typeface="Alata"/>
                <a:cs typeface="Alata"/>
                <a:sym typeface="Alata"/>
              </a:rPr>
              <a:t>RUB15 Opiskelu- ja työelämä (2 op)</a:t>
            </a:r>
          </a:p>
        </p:txBody>
      </p:sp>
      <p:sp>
        <p:nvSpPr>
          <p:cNvPr id="15" name="TextBox 15"/>
          <p:cNvSpPr txBox="1"/>
          <p:nvPr/>
        </p:nvSpPr>
        <p:spPr>
          <a:xfrm>
            <a:off x="3911486" y="6400682"/>
            <a:ext cx="9611576" cy="2539365"/>
          </a:xfrm>
          <a:prstGeom prst="rect">
            <a:avLst/>
          </a:prstGeom>
        </p:spPr>
        <p:txBody>
          <a:bodyPr lIns="0" tIns="0" rIns="0" bIns="0" rtlCol="0" anchor="t">
            <a:spAutoFit/>
          </a:bodyPr>
          <a:lstStyle/>
          <a:p>
            <a:pPr algn="l">
              <a:lnSpc>
                <a:spcPts val="3359"/>
              </a:lnSpc>
            </a:pPr>
            <a:endParaRPr/>
          </a:p>
          <a:p>
            <a:pPr algn="l">
              <a:lnSpc>
                <a:spcPts val="3639"/>
              </a:lnSpc>
            </a:pPr>
            <a:r>
              <a:rPr lang="en-US" sz="2599">
                <a:solidFill>
                  <a:srgbClr val="283583"/>
                </a:solidFill>
                <a:latin typeface="Alata"/>
                <a:ea typeface="Alata"/>
                <a:cs typeface="Alata"/>
                <a:sym typeface="Alata"/>
              </a:rPr>
              <a:t>Valtakunnalliset valinnaiset opinnot:</a:t>
            </a:r>
          </a:p>
          <a:p>
            <a:pPr algn="l">
              <a:lnSpc>
                <a:spcPts val="3359"/>
              </a:lnSpc>
            </a:pPr>
            <a:endParaRPr lang="en-US" sz="2599">
              <a:solidFill>
                <a:srgbClr val="283583"/>
              </a:solidFill>
              <a:latin typeface="Alata"/>
              <a:ea typeface="Alata"/>
              <a:cs typeface="Alata"/>
              <a:sym typeface="Alata"/>
            </a:endParaRPr>
          </a:p>
          <a:p>
            <a:pPr marL="518160" lvl="1" indent="-259080" algn="l">
              <a:lnSpc>
                <a:spcPts val="3359"/>
              </a:lnSpc>
              <a:buFont typeface="Arial"/>
              <a:buChar char="•"/>
            </a:pPr>
            <a:r>
              <a:rPr lang="en-US" sz="2400">
                <a:solidFill>
                  <a:srgbClr val="283583"/>
                </a:solidFill>
                <a:latin typeface="Alata"/>
                <a:ea typeface="Alata"/>
                <a:cs typeface="Alata"/>
                <a:sym typeface="Alata"/>
              </a:rPr>
              <a:t>RUB16 Viesti ja vaikuta puhuen (2 op)</a:t>
            </a:r>
          </a:p>
          <a:p>
            <a:pPr marL="518160" lvl="1" indent="-259080" algn="l">
              <a:lnSpc>
                <a:spcPts val="3359"/>
              </a:lnSpc>
              <a:buFont typeface="Arial"/>
              <a:buChar char="•"/>
            </a:pPr>
            <a:r>
              <a:rPr lang="en-US" sz="2400">
                <a:solidFill>
                  <a:srgbClr val="283583"/>
                </a:solidFill>
                <a:latin typeface="Alata"/>
                <a:ea typeface="Alata"/>
                <a:cs typeface="Alata"/>
                <a:sym typeface="Alata"/>
              </a:rPr>
              <a:t>RUB17 Kestävä elämäntapa (2 op)</a:t>
            </a:r>
          </a:p>
          <a:p>
            <a:pPr algn="l">
              <a:lnSpc>
                <a:spcPts val="3359"/>
              </a:lnSpc>
            </a:pPr>
            <a:endParaRPr lang="en-US" sz="2400">
              <a:solidFill>
                <a:srgbClr val="283583"/>
              </a:solidFill>
              <a:latin typeface="Alata"/>
              <a:ea typeface="Alata"/>
              <a:cs typeface="Alata"/>
              <a:sym typeface="Alata"/>
            </a:endParaRPr>
          </a:p>
        </p:txBody>
      </p:sp>
      <p:grpSp>
        <p:nvGrpSpPr>
          <p:cNvPr id="16" name="Group 16"/>
          <p:cNvGrpSpPr/>
          <p:nvPr/>
        </p:nvGrpSpPr>
        <p:grpSpPr>
          <a:xfrm>
            <a:off x="0" y="0"/>
            <a:ext cx="4021706" cy="10330211"/>
            <a:chOff x="0" y="0"/>
            <a:chExt cx="5362274" cy="13773615"/>
          </a:xfrm>
        </p:grpSpPr>
        <p:sp>
          <p:nvSpPr>
            <p:cNvPr id="17" name="Freeform 17"/>
            <p:cNvSpPr/>
            <p:nvPr/>
          </p:nvSpPr>
          <p:spPr>
            <a:xfrm>
              <a:off x="0" y="0"/>
              <a:ext cx="5362274" cy="13773615"/>
            </a:xfrm>
            <a:custGeom>
              <a:avLst/>
              <a:gdLst/>
              <a:ahLst/>
              <a:cxnLst/>
              <a:rect l="l" t="t" r="r" b="b"/>
              <a:pathLst>
                <a:path w="5362274" h="13773615">
                  <a:moveTo>
                    <a:pt x="0" y="0"/>
                  </a:moveTo>
                  <a:lnTo>
                    <a:pt x="5362274" y="0"/>
                  </a:lnTo>
                  <a:lnTo>
                    <a:pt x="5362274" y="13773615"/>
                  </a:lnTo>
                  <a:lnTo>
                    <a:pt x="0" y="137736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grpSp>
          <p:nvGrpSpPr>
            <p:cNvPr id="18" name="Group 18"/>
            <p:cNvGrpSpPr/>
            <p:nvPr/>
          </p:nvGrpSpPr>
          <p:grpSpPr>
            <a:xfrm>
              <a:off x="2363823" y="57615"/>
              <a:ext cx="890734" cy="12067562"/>
              <a:chOff x="0" y="0"/>
              <a:chExt cx="175948" cy="2383716"/>
            </a:xfrm>
          </p:grpSpPr>
          <p:sp>
            <p:nvSpPr>
              <p:cNvPr id="19" name="Freeform 19"/>
              <p:cNvSpPr/>
              <p:nvPr/>
            </p:nvSpPr>
            <p:spPr>
              <a:xfrm>
                <a:off x="0" y="0"/>
                <a:ext cx="175948" cy="2383716"/>
              </a:xfrm>
              <a:custGeom>
                <a:avLst/>
                <a:gdLst/>
                <a:ahLst/>
                <a:cxnLst/>
                <a:rect l="l" t="t" r="r" b="b"/>
                <a:pathLst>
                  <a:path w="175948" h="2383716">
                    <a:moveTo>
                      <a:pt x="0" y="0"/>
                    </a:moveTo>
                    <a:lnTo>
                      <a:pt x="175948" y="0"/>
                    </a:lnTo>
                    <a:lnTo>
                      <a:pt x="175948" y="2383716"/>
                    </a:lnTo>
                    <a:lnTo>
                      <a:pt x="0" y="2383716"/>
                    </a:lnTo>
                    <a:close/>
                  </a:path>
                </a:pathLst>
              </a:custGeom>
              <a:solidFill>
                <a:srgbClr val="FFFFFF"/>
              </a:solidFill>
            </p:spPr>
            <p:txBody>
              <a:bodyPr/>
              <a:lstStyle/>
              <a:p>
                <a:endParaRPr lang="fi-FI"/>
              </a:p>
            </p:txBody>
          </p:sp>
          <p:sp>
            <p:nvSpPr>
              <p:cNvPr id="20" name="TextBox 20"/>
              <p:cNvSpPr txBox="1"/>
              <p:nvPr/>
            </p:nvSpPr>
            <p:spPr>
              <a:xfrm>
                <a:off x="0" y="-28575"/>
                <a:ext cx="175948" cy="2412291"/>
              </a:xfrm>
              <a:prstGeom prst="rect">
                <a:avLst/>
              </a:prstGeom>
            </p:spPr>
            <p:txBody>
              <a:bodyPr lIns="50800" tIns="50800" rIns="50800" bIns="50800" rtlCol="0" anchor="ctr"/>
              <a:lstStyle/>
              <a:p>
                <a:pPr algn="ctr">
                  <a:lnSpc>
                    <a:spcPts val="2095"/>
                  </a:lnSpc>
                </a:pPr>
                <a:endParaRPr/>
              </a:p>
            </p:txBody>
          </p:sp>
        </p:grpSp>
      </p:grpSp>
      <p:sp>
        <p:nvSpPr>
          <p:cNvPr id="21" name="TextBox 21"/>
          <p:cNvSpPr txBox="1"/>
          <p:nvPr/>
        </p:nvSpPr>
        <p:spPr>
          <a:xfrm>
            <a:off x="4450648" y="8646951"/>
            <a:ext cx="5785580" cy="621030"/>
          </a:xfrm>
          <a:prstGeom prst="rect">
            <a:avLst/>
          </a:prstGeom>
        </p:spPr>
        <p:txBody>
          <a:bodyPr lIns="0" tIns="0" rIns="0" bIns="0" rtlCol="0" anchor="t">
            <a:spAutoFit/>
          </a:bodyPr>
          <a:lstStyle/>
          <a:p>
            <a:pPr algn="l">
              <a:lnSpc>
                <a:spcPts val="2519"/>
              </a:lnSpc>
            </a:pPr>
            <a:r>
              <a:rPr lang="en-US" sz="1799">
                <a:solidFill>
                  <a:srgbClr val="283583"/>
                </a:solidFill>
                <a:latin typeface="Alata"/>
                <a:ea typeface="Alata"/>
                <a:cs typeface="Alata"/>
                <a:sym typeface="Alata"/>
              </a:rPr>
              <a:t>Suullisesta kielikokeesta saat virallisen todistuksen, </a:t>
            </a:r>
          </a:p>
          <a:p>
            <a:pPr algn="l">
              <a:lnSpc>
                <a:spcPts val="2519"/>
              </a:lnSpc>
            </a:pPr>
            <a:r>
              <a:rPr lang="en-US" sz="1799">
                <a:solidFill>
                  <a:srgbClr val="283583"/>
                </a:solidFill>
                <a:latin typeface="Alata"/>
                <a:ea typeface="Alata"/>
                <a:cs typeface="Alata"/>
                <a:sym typeface="Alata"/>
              </a:rPr>
              <a:t>jonka voit laittaa liitteeksi työhakemuksiisi</a:t>
            </a:r>
          </a:p>
        </p:txBody>
      </p:sp>
      <p:grpSp>
        <p:nvGrpSpPr>
          <p:cNvPr id="22" name="Group 22"/>
          <p:cNvGrpSpPr/>
          <p:nvPr/>
        </p:nvGrpSpPr>
        <p:grpSpPr>
          <a:xfrm>
            <a:off x="11764113" y="7513070"/>
            <a:ext cx="4135586" cy="1905549"/>
            <a:chOff x="0" y="0"/>
            <a:chExt cx="1089208" cy="501873"/>
          </a:xfrm>
        </p:grpSpPr>
        <p:sp>
          <p:nvSpPr>
            <p:cNvPr id="23" name="Freeform 23"/>
            <p:cNvSpPr/>
            <p:nvPr/>
          </p:nvSpPr>
          <p:spPr>
            <a:xfrm>
              <a:off x="0" y="0"/>
              <a:ext cx="1089208" cy="501873"/>
            </a:xfrm>
            <a:custGeom>
              <a:avLst/>
              <a:gdLst/>
              <a:ahLst/>
              <a:cxnLst/>
              <a:rect l="l" t="t" r="r" b="b"/>
              <a:pathLst>
                <a:path w="1089208" h="501873">
                  <a:moveTo>
                    <a:pt x="0" y="0"/>
                  </a:moveTo>
                  <a:lnTo>
                    <a:pt x="1089208" y="0"/>
                  </a:lnTo>
                  <a:lnTo>
                    <a:pt x="1089208" y="501873"/>
                  </a:lnTo>
                  <a:lnTo>
                    <a:pt x="0" y="501873"/>
                  </a:lnTo>
                  <a:close/>
                </a:path>
              </a:pathLst>
            </a:custGeom>
            <a:solidFill>
              <a:srgbClr val="000000">
                <a:alpha val="0"/>
              </a:srgbClr>
            </a:solidFill>
            <a:ln w="38100" cap="sq">
              <a:solidFill>
                <a:srgbClr val="F1B90D"/>
              </a:solidFill>
              <a:prstDash val="sysDot"/>
              <a:miter/>
            </a:ln>
          </p:spPr>
          <p:txBody>
            <a:bodyPr/>
            <a:lstStyle/>
            <a:p>
              <a:endParaRPr lang="fi-FI"/>
            </a:p>
          </p:txBody>
        </p:sp>
        <p:sp>
          <p:nvSpPr>
            <p:cNvPr id="24" name="TextBox 24"/>
            <p:cNvSpPr txBox="1"/>
            <p:nvPr/>
          </p:nvSpPr>
          <p:spPr>
            <a:xfrm>
              <a:off x="0" y="-200025"/>
              <a:ext cx="1089208" cy="701898"/>
            </a:xfrm>
            <a:prstGeom prst="rect">
              <a:avLst/>
            </a:prstGeom>
          </p:spPr>
          <p:txBody>
            <a:bodyPr lIns="50800" tIns="50800" rIns="50800" bIns="50800" rtlCol="0" anchor="ctr"/>
            <a:lstStyle/>
            <a:p>
              <a:pPr algn="ctr">
                <a:lnSpc>
                  <a:spcPts val="5252"/>
                </a:lnSpc>
              </a:pPr>
              <a:endParaRPr/>
            </a:p>
          </p:txBody>
        </p:sp>
      </p:grpSp>
      <p:sp>
        <p:nvSpPr>
          <p:cNvPr id="25" name="TextBox 25"/>
          <p:cNvSpPr txBox="1"/>
          <p:nvPr/>
        </p:nvSpPr>
        <p:spPr>
          <a:xfrm>
            <a:off x="12123147" y="7792659"/>
            <a:ext cx="3417516" cy="1298746"/>
          </a:xfrm>
          <a:prstGeom prst="rect">
            <a:avLst/>
          </a:prstGeom>
        </p:spPr>
        <p:txBody>
          <a:bodyPr lIns="0" tIns="0" rIns="0" bIns="0" rtlCol="0" anchor="t">
            <a:spAutoFit/>
          </a:bodyPr>
          <a:lstStyle/>
          <a:p>
            <a:pPr algn="ctr">
              <a:lnSpc>
                <a:spcPts val="3490"/>
              </a:lnSpc>
            </a:pPr>
            <a:r>
              <a:rPr lang="en-US" sz="2493">
                <a:solidFill>
                  <a:srgbClr val="283583"/>
                </a:solidFill>
                <a:latin typeface="Alata"/>
                <a:ea typeface="Alata"/>
                <a:cs typeface="Alata"/>
                <a:sym typeface="Alata"/>
              </a:rPr>
              <a:t>Mitä valinnaisia opintojaksoja sinun lukiossasi 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913285" y="1282265"/>
            <a:ext cx="10444491" cy="788463"/>
          </a:xfrm>
          <a:prstGeom prst="rect">
            <a:avLst/>
          </a:prstGeom>
        </p:spPr>
        <p:txBody>
          <a:bodyPr lIns="0" tIns="0" rIns="0" bIns="0" rtlCol="0" anchor="t">
            <a:spAutoFit/>
          </a:bodyPr>
          <a:lstStyle/>
          <a:p>
            <a:pPr algn="ctr">
              <a:lnSpc>
                <a:spcPts val="6416"/>
              </a:lnSpc>
            </a:pPr>
            <a:r>
              <a:rPr lang="en-US" sz="4583">
                <a:solidFill>
                  <a:srgbClr val="283583"/>
                </a:solidFill>
                <a:latin typeface="Alata"/>
                <a:ea typeface="Alata"/>
                <a:cs typeface="Alata"/>
                <a:sym typeface="Alata"/>
              </a:rPr>
              <a:t>Vinkkejä ruotsin opiskeluun lukiossa      </a:t>
            </a:r>
          </a:p>
        </p:txBody>
      </p:sp>
      <p:grpSp>
        <p:nvGrpSpPr>
          <p:cNvPr id="3" name="Group 3"/>
          <p:cNvGrpSpPr/>
          <p:nvPr/>
        </p:nvGrpSpPr>
        <p:grpSpPr>
          <a:xfrm>
            <a:off x="4806173" y="7572646"/>
            <a:ext cx="8076373" cy="2020917"/>
            <a:chOff x="0" y="0"/>
            <a:chExt cx="2127110" cy="532258"/>
          </a:xfrm>
        </p:grpSpPr>
        <p:sp>
          <p:nvSpPr>
            <p:cNvPr id="4" name="Freeform 4"/>
            <p:cNvSpPr/>
            <p:nvPr/>
          </p:nvSpPr>
          <p:spPr>
            <a:xfrm>
              <a:off x="0" y="0"/>
              <a:ext cx="2127110" cy="532258"/>
            </a:xfrm>
            <a:custGeom>
              <a:avLst/>
              <a:gdLst/>
              <a:ahLst/>
              <a:cxnLst/>
              <a:rect l="l" t="t" r="r" b="b"/>
              <a:pathLst>
                <a:path w="2127110" h="532258">
                  <a:moveTo>
                    <a:pt x="0" y="0"/>
                  </a:moveTo>
                  <a:lnTo>
                    <a:pt x="2127110" y="0"/>
                  </a:lnTo>
                  <a:lnTo>
                    <a:pt x="2127110" y="532258"/>
                  </a:lnTo>
                  <a:lnTo>
                    <a:pt x="0" y="532258"/>
                  </a:lnTo>
                  <a:close/>
                </a:path>
              </a:pathLst>
            </a:custGeom>
            <a:solidFill>
              <a:srgbClr val="000000">
                <a:alpha val="0"/>
              </a:srgbClr>
            </a:solidFill>
            <a:ln w="38100" cap="sq">
              <a:solidFill>
                <a:srgbClr val="F1B90D"/>
              </a:solidFill>
              <a:prstDash val="sysDot"/>
              <a:miter/>
            </a:ln>
          </p:spPr>
          <p:txBody>
            <a:bodyPr/>
            <a:lstStyle/>
            <a:p>
              <a:endParaRPr lang="fi-FI"/>
            </a:p>
          </p:txBody>
        </p:sp>
        <p:sp>
          <p:nvSpPr>
            <p:cNvPr id="5" name="TextBox 5"/>
            <p:cNvSpPr txBox="1"/>
            <p:nvPr/>
          </p:nvSpPr>
          <p:spPr>
            <a:xfrm>
              <a:off x="0" y="-200025"/>
              <a:ext cx="2127110" cy="732283"/>
            </a:xfrm>
            <a:prstGeom prst="rect">
              <a:avLst/>
            </a:prstGeom>
          </p:spPr>
          <p:txBody>
            <a:bodyPr lIns="50800" tIns="50800" rIns="50800" bIns="50800" rtlCol="0" anchor="ctr"/>
            <a:lstStyle/>
            <a:p>
              <a:pPr algn="ctr">
                <a:lnSpc>
                  <a:spcPts val="5252"/>
                </a:lnSpc>
              </a:pPr>
              <a:r>
                <a:rPr lang="en-US" sz="2600">
                  <a:solidFill>
                    <a:srgbClr val="FFFFFF"/>
                  </a:solidFill>
                  <a:latin typeface="Alata"/>
                  <a:ea typeface="Alata"/>
                  <a:cs typeface="Alata"/>
                  <a:sym typeface="Alata"/>
                </a:rPr>
                <a:t>sd</a:t>
              </a:r>
            </a:p>
          </p:txBody>
        </p:sp>
      </p:grpSp>
      <p:sp>
        <p:nvSpPr>
          <p:cNvPr id="6" name="TextBox 6"/>
          <p:cNvSpPr txBox="1"/>
          <p:nvPr/>
        </p:nvSpPr>
        <p:spPr>
          <a:xfrm>
            <a:off x="1913285" y="2808208"/>
            <a:ext cx="11484498" cy="6188400"/>
          </a:xfrm>
          <a:prstGeom prst="rect">
            <a:avLst/>
          </a:prstGeom>
        </p:spPr>
        <p:txBody>
          <a:bodyPr lIns="0" tIns="0" rIns="0" bIns="0" rtlCol="0" anchor="t">
            <a:spAutoFit/>
          </a:bodyPr>
          <a:lstStyle/>
          <a:p>
            <a:pPr algn="l">
              <a:lnSpc>
                <a:spcPts val="3458"/>
              </a:lnSpc>
            </a:pPr>
            <a:endParaRPr/>
          </a:p>
          <a:p>
            <a:pPr marL="533384" lvl="1" indent="-266692" algn="l">
              <a:lnSpc>
                <a:spcPts val="3458"/>
              </a:lnSpc>
              <a:buFont typeface="Arial"/>
              <a:buChar char="•"/>
            </a:pPr>
            <a:r>
              <a:rPr lang="en-US" sz="2470">
                <a:solidFill>
                  <a:srgbClr val="283583"/>
                </a:solidFill>
                <a:latin typeface="Alata"/>
                <a:ea typeface="Alata"/>
                <a:cs typeface="Alata"/>
                <a:sym typeface="Alata"/>
              </a:rPr>
              <a:t>Valinnaisella suullisella kurssilla  (moduuli 6) opit puhumaan arkiruotsia</a:t>
            </a:r>
          </a:p>
          <a:p>
            <a:pPr algn="l">
              <a:lnSpc>
                <a:spcPts val="3458"/>
              </a:lnSpc>
            </a:pPr>
            <a:endParaRPr lang="en-US" sz="2470">
              <a:solidFill>
                <a:srgbClr val="283583"/>
              </a:solidFill>
              <a:latin typeface="Alata"/>
              <a:ea typeface="Alata"/>
              <a:cs typeface="Alata"/>
              <a:sym typeface="Alata"/>
            </a:endParaRPr>
          </a:p>
          <a:p>
            <a:pPr marL="533384" lvl="1" indent="-266692" algn="l">
              <a:lnSpc>
                <a:spcPts val="3458"/>
              </a:lnSpc>
              <a:buFont typeface="Arial"/>
              <a:buChar char="•"/>
            </a:pPr>
            <a:r>
              <a:rPr lang="en-US" sz="2470">
                <a:solidFill>
                  <a:srgbClr val="283583"/>
                </a:solidFill>
                <a:latin typeface="Alata"/>
                <a:ea typeface="Alata"/>
                <a:cs typeface="Alata"/>
                <a:sym typeface="Alata"/>
              </a:rPr>
              <a:t>Kannattaa valita abikurssi, joka on tehokasta preppausta yo-kokeeseen</a:t>
            </a:r>
          </a:p>
          <a:p>
            <a:pPr algn="l">
              <a:lnSpc>
                <a:spcPts val="3458"/>
              </a:lnSpc>
            </a:pPr>
            <a:endParaRPr lang="en-US" sz="2470">
              <a:solidFill>
                <a:srgbClr val="283583"/>
              </a:solidFill>
              <a:latin typeface="Alata"/>
              <a:ea typeface="Alata"/>
              <a:cs typeface="Alata"/>
              <a:sym typeface="Alata"/>
            </a:endParaRPr>
          </a:p>
          <a:p>
            <a:pPr marL="533384" lvl="1" indent="-266692" algn="l">
              <a:lnSpc>
                <a:spcPts val="3458"/>
              </a:lnSpc>
              <a:buFont typeface="Arial"/>
              <a:buChar char="•"/>
            </a:pPr>
            <a:r>
              <a:rPr lang="en-US" sz="2470">
                <a:solidFill>
                  <a:srgbClr val="283583"/>
                </a:solidFill>
                <a:latin typeface="Alata"/>
                <a:ea typeface="Alata"/>
                <a:cs typeface="Alata"/>
                <a:sym typeface="Alata"/>
              </a:rPr>
              <a:t>Opintoja kannattaa täydentää valitsemalla oman lukion koulukohtaisia opintojaksoja</a:t>
            </a:r>
          </a:p>
          <a:p>
            <a:pPr algn="l">
              <a:lnSpc>
                <a:spcPts val="3458"/>
              </a:lnSpc>
            </a:pPr>
            <a:endParaRPr lang="en-US" sz="2470">
              <a:solidFill>
                <a:srgbClr val="283583"/>
              </a:solidFill>
              <a:latin typeface="Alata"/>
              <a:ea typeface="Alata"/>
              <a:cs typeface="Alata"/>
              <a:sym typeface="Alata"/>
            </a:endParaRPr>
          </a:p>
          <a:p>
            <a:pPr marL="533384" lvl="1" indent="-266692" algn="l">
              <a:lnSpc>
                <a:spcPts val="3458"/>
              </a:lnSpc>
              <a:buFont typeface="Arial"/>
              <a:buChar char="•"/>
            </a:pPr>
            <a:r>
              <a:rPr lang="en-US" sz="2470">
                <a:solidFill>
                  <a:srgbClr val="283583"/>
                </a:solidFill>
                <a:latin typeface="Alata"/>
                <a:ea typeface="Alata"/>
                <a:cs typeface="Alata"/>
                <a:sym typeface="Alata"/>
              </a:rPr>
              <a:t>Selvitä, minkälaista tukea ruotsin opiskeluun on tarjolla omassa lukiossasi</a:t>
            </a:r>
          </a:p>
          <a:p>
            <a:pPr algn="l">
              <a:lnSpc>
                <a:spcPts val="1828"/>
              </a:lnSpc>
            </a:pPr>
            <a:endParaRPr lang="en-US" sz="2470">
              <a:solidFill>
                <a:srgbClr val="283583"/>
              </a:solidFill>
              <a:latin typeface="Alata"/>
              <a:ea typeface="Alata"/>
              <a:cs typeface="Alata"/>
              <a:sym typeface="Alata"/>
            </a:endParaRPr>
          </a:p>
          <a:p>
            <a:pPr algn="l">
              <a:lnSpc>
                <a:spcPts val="1828"/>
              </a:lnSpc>
            </a:pPr>
            <a:r>
              <a:rPr lang="en-US" sz="1306">
                <a:solidFill>
                  <a:srgbClr val="283583"/>
                </a:solidFill>
                <a:latin typeface="Alata"/>
                <a:ea typeface="Alata"/>
                <a:cs typeface="Alata"/>
                <a:sym typeface="Alata"/>
              </a:rPr>
              <a:t> </a:t>
            </a:r>
          </a:p>
          <a:p>
            <a:pPr algn="l">
              <a:lnSpc>
                <a:spcPts val="1828"/>
              </a:lnSpc>
            </a:pPr>
            <a:endParaRPr lang="en-US" sz="1306">
              <a:solidFill>
                <a:srgbClr val="283583"/>
              </a:solidFill>
              <a:latin typeface="Alata"/>
              <a:ea typeface="Alata"/>
              <a:cs typeface="Alata"/>
              <a:sym typeface="Alata"/>
            </a:endParaRPr>
          </a:p>
          <a:p>
            <a:pPr algn="l">
              <a:lnSpc>
                <a:spcPts val="1828"/>
              </a:lnSpc>
            </a:pPr>
            <a:endParaRPr lang="en-US" sz="1306">
              <a:solidFill>
                <a:srgbClr val="283583"/>
              </a:solidFill>
              <a:latin typeface="Alata"/>
              <a:ea typeface="Alata"/>
              <a:cs typeface="Alata"/>
              <a:sym typeface="Alata"/>
            </a:endParaRPr>
          </a:p>
          <a:p>
            <a:pPr algn="l">
              <a:lnSpc>
                <a:spcPts val="2105"/>
              </a:lnSpc>
            </a:pPr>
            <a:endParaRPr lang="en-US" sz="1306">
              <a:solidFill>
                <a:srgbClr val="283583"/>
              </a:solidFill>
              <a:latin typeface="Alata"/>
              <a:ea typeface="Alata"/>
              <a:cs typeface="Alata"/>
              <a:sym typeface="Alata"/>
            </a:endParaRPr>
          </a:p>
          <a:p>
            <a:pPr algn="l">
              <a:lnSpc>
                <a:spcPts val="2105"/>
              </a:lnSpc>
            </a:pPr>
            <a:endParaRPr lang="en-US" sz="1306">
              <a:solidFill>
                <a:srgbClr val="283583"/>
              </a:solidFill>
              <a:latin typeface="Alata"/>
              <a:ea typeface="Alata"/>
              <a:cs typeface="Alata"/>
              <a:sym typeface="Alata"/>
            </a:endParaRPr>
          </a:p>
          <a:p>
            <a:pPr algn="l">
              <a:lnSpc>
                <a:spcPts val="2105"/>
              </a:lnSpc>
            </a:pPr>
            <a:endParaRPr lang="en-US" sz="1306">
              <a:solidFill>
                <a:srgbClr val="283583"/>
              </a:solidFill>
              <a:latin typeface="Alata"/>
              <a:ea typeface="Alata"/>
              <a:cs typeface="Alata"/>
              <a:sym typeface="Alata"/>
            </a:endParaRPr>
          </a:p>
          <a:p>
            <a:pPr algn="l">
              <a:lnSpc>
                <a:spcPts val="2105"/>
              </a:lnSpc>
            </a:pPr>
            <a:endParaRPr lang="en-US" sz="1306">
              <a:solidFill>
                <a:srgbClr val="283583"/>
              </a:solidFill>
              <a:latin typeface="Alata"/>
              <a:ea typeface="Alata"/>
              <a:cs typeface="Alata"/>
              <a:sym typeface="Alata"/>
            </a:endParaRPr>
          </a:p>
          <a:p>
            <a:pPr algn="l">
              <a:lnSpc>
                <a:spcPts val="2105"/>
              </a:lnSpc>
            </a:pPr>
            <a:endParaRPr lang="en-US" sz="1306">
              <a:solidFill>
                <a:srgbClr val="283583"/>
              </a:solidFill>
              <a:latin typeface="Alata"/>
              <a:ea typeface="Alata"/>
              <a:cs typeface="Alata"/>
              <a:sym typeface="Alata"/>
            </a:endParaRPr>
          </a:p>
        </p:txBody>
      </p:sp>
      <p:sp>
        <p:nvSpPr>
          <p:cNvPr id="7" name="TextBox 7"/>
          <p:cNvSpPr txBox="1"/>
          <p:nvPr/>
        </p:nvSpPr>
        <p:spPr>
          <a:xfrm>
            <a:off x="5042522" y="7754430"/>
            <a:ext cx="7315254" cy="1590675"/>
          </a:xfrm>
          <a:prstGeom prst="rect">
            <a:avLst/>
          </a:prstGeom>
        </p:spPr>
        <p:txBody>
          <a:bodyPr lIns="0" tIns="0" rIns="0" bIns="0" rtlCol="0" anchor="t">
            <a:spAutoFit/>
          </a:bodyPr>
          <a:lstStyle/>
          <a:p>
            <a:pPr algn="ctr">
              <a:lnSpc>
                <a:spcPts val="4200"/>
              </a:lnSpc>
              <a:spcBef>
                <a:spcPct val="0"/>
              </a:spcBef>
            </a:pPr>
            <a:r>
              <a:rPr lang="en-US" sz="3000">
                <a:solidFill>
                  <a:srgbClr val="006C3F"/>
                </a:solidFill>
                <a:latin typeface="Alata"/>
                <a:ea typeface="Alata"/>
                <a:cs typeface="Alata"/>
                <a:sym typeface="Alata"/>
              </a:rPr>
              <a:t>Tiedätkö mitä mahdollisuuksia sinun kotikunnassasi tai naapurikunnissa on käyttää ruotsia? </a:t>
            </a:r>
          </a:p>
        </p:txBody>
      </p:sp>
      <p:grpSp>
        <p:nvGrpSpPr>
          <p:cNvPr id="8" name="Group 8"/>
          <p:cNvGrpSpPr/>
          <p:nvPr/>
        </p:nvGrpSpPr>
        <p:grpSpPr>
          <a:xfrm rot="-10800000">
            <a:off x="14266294" y="-43211"/>
            <a:ext cx="4021706" cy="10330211"/>
            <a:chOff x="0" y="0"/>
            <a:chExt cx="5362274" cy="13773615"/>
          </a:xfrm>
        </p:grpSpPr>
        <p:sp>
          <p:nvSpPr>
            <p:cNvPr id="9" name="Freeform 9"/>
            <p:cNvSpPr/>
            <p:nvPr/>
          </p:nvSpPr>
          <p:spPr>
            <a:xfrm>
              <a:off x="0" y="0"/>
              <a:ext cx="5362274" cy="13773615"/>
            </a:xfrm>
            <a:custGeom>
              <a:avLst/>
              <a:gdLst/>
              <a:ahLst/>
              <a:cxnLst/>
              <a:rect l="l" t="t" r="r" b="b"/>
              <a:pathLst>
                <a:path w="5362274" h="13773615">
                  <a:moveTo>
                    <a:pt x="0" y="0"/>
                  </a:moveTo>
                  <a:lnTo>
                    <a:pt x="5362274" y="0"/>
                  </a:lnTo>
                  <a:lnTo>
                    <a:pt x="5362274" y="13773615"/>
                  </a:lnTo>
                  <a:lnTo>
                    <a:pt x="0" y="137736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10" name="Group 10"/>
            <p:cNvGrpSpPr/>
            <p:nvPr/>
          </p:nvGrpSpPr>
          <p:grpSpPr>
            <a:xfrm>
              <a:off x="2363823" y="57615"/>
              <a:ext cx="890734" cy="12067562"/>
              <a:chOff x="0" y="0"/>
              <a:chExt cx="175948" cy="2383716"/>
            </a:xfrm>
          </p:grpSpPr>
          <p:sp>
            <p:nvSpPr>
              <p:cNvPr id="11" name="Freeform 11"/>
              <p:cNvSpPr/>
              <p:nvPr/>
            </p:nvSpPr>
            <p:spPr>
              <a:xfrm>
                <a:off x="0" y="0"/>
                <a:ext cx="175948" cy="2383716"/>
              </a:xfrm>
              <a:custGeom>
                <a:avLst/>
                <a:gdLst/>
                <a:ahLst/>
                <a:cxnLst/>
                <a:rect l="l" t="t" r="r" b="b"/>
                <a:pathLst>
                  <a:path w="175948" h="2383716">
                    <a:moveTo>
                      <a:pt x="0" y="0"/>
                    </a:moveTo>
                    <a:lnTo>
                      <a:pt x="175948" y="0"/>
                    </a:lnTo>
                    <a:lnTo>
                      <a:pt x="175948" y="2383716"/>
                    </a:lnTo>
                    <a:lnTo>
                      <a:pt x="0" y="2383716"/>
                    </a:lnTo>
                    <a:close/>
                  </a:path>
                </a:pathLst>
              </a:custGeom>
              <a:solidFill>
                <a:srgbClr val="FFFFFF"/>
              </a:solidFill>
            </p:spPr>
            <p:txBody>
              <a:bodyPr/>
              <a:lstStyle/>
              <a:p>
                <a:endParaRPr lang="fi-FI"/>
              </a:p>
            </p:txBody>
          </p:sp>
          <p:sp>
            <p:nvSpPr>
              <p:cNvPr id="12" name="TextBox 12"/>
              <p:cNvSpPr txBox="1"/>
              <p:nvPr/>
            </p:nvSpPr>
            <p:spPr>
              <a:xfrm>
                <a:off x="0" y="-28575"/>
                <a:ext cx="175948" cy="2412291"/>
              </a:xfrm>
              <a:prstGeom prst="rect">
                <a:avLst/>
              </a:prstGeom>
            </p:spPr>
            <p:txBody>
              <a:bodyPr lIns="50800" tIns="50800" rIns="50800" bIns="50800" rtlCol="0" anchor="ctr"/>
              <a:lstStyle/>
              <a:p>
                <a:pPr algn="ctr">
                  <a:lnSpc>
                    <a:spcPts val="2095"/>
                  </a:lnSpc>
                </a:pPr>
                <a:endParaRPr/>
              </a:p>
            </p:txBody>
          </p:sp>
        </p:grpSp>
      </p:grpSp>
      <p:grpSp>
        <p:nvGrpSpPr>
          <p:cNvPr id="13" name="Group 13"/>
          <p:cNvGrpSpPr>
            <a:grpSpLocks noChangeAspect="1"/>
          </p:cNvGrpSpPr>
          <p:nvPr/>
        </p:nvGrpSpPr>
        <p:grpSpPr>
          <a:xfrm rot="-10800000">
            <a:off x="0" y="7984537"/>
            <a:ext cx="2939419" cy="2302463"/>
            <a:chOff x="0" y="0"/>
            <a:chExt cx="4232466" cy="3315310"/>
          </a:xfrm>
        </p:grpSpPr>
        <p:sp>
          <p:nvSpPr>
            <p:cNvPr id="14" name="Freeform 14"/>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15" name="Freeform 15"/>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16" name="Freeform 16"/>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17" name="Freeform 17"/>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18" name="Freeform 18"/>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19" name="Freeform 19"/>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20" name="Freeform 20"/>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21" name="Freeform 21"/>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sp>
        <p:nvSpPr>
          <p:cNvPr id="2" name="Freeform 2"/>
          <p:cNvSpPr/>
          <p:nvPr/>
        </p:nvSpPr>
        <p:spPr>
          <a:xfrm>
            <a:off x="5040410" y="1909742"/>
            <a:ext cx="8300707" cy="8037193"/>
          </a:xfrm>
          <a:custGeom>
            <a:avLst/>
            <a:gdLst/>
            <a:ahLst/>
            <a:cxnLst/>
            <a:rect l="l" t="t" r="r" b="b"/>
            <a:pathLst>
              <a:path w="8300707" h="8037193">
                <a:moveTo>
                  <a:pt x="0" y="0"/>
                </a:moveTo>
                <a:lnTo>
                  <a:pt x="8300708" y="0"/>
                </a:lnTo>
                <a:lnTo>
                  <a:pt x="8300708" y="8037193"/>
                </a:lnTo>
                <a:lnTo>
                  <a:pt x="0" y="8037193"/>
                </a:lnTo>
                <a:lnTo>
                  <a:pt x="0" y="0"/>
                </a:lnTo>
                <a:close/>
              </a:path>
            </a:pathLst>
          </a:custGeom>
          <a:blipFill>
            <a:blip r:embed="rId2"/>
            <a:stretch>
              <a:fillRect/>
            </a:stretch>
          </a:blipFill>
        </p:spPr>
        <p:txBody>
          <a:bodyPr/>
          <a:lstStyle/>
          <a:p>
            <a:endParaRPr lang="fi-FI"/>
          </a:p>
        </p:txBody>
      </p:sp>
      <p:sp>
        <p:nvSpPr>
          <p:cNvPr id="3" name="TextBox 3"/>
          <p:cNvSpPr txBox="1"/>
          <p:nvPr/>
        </p:nvSpPr>
        <p:spPr>
          <a:xfrm>
            <a:off x="-557219" y="728324"/>
            <a:ext cx="18644521" cy="747569"/>
          </a:xfrm>
          <a:prstGeom prst="rect">
            <a:avLst/>
          </a:prstGeom>
        </p:spPr>
        <p:txBody>
          <a:bodyPr lIns="0" tIns="0" rIns="0" bIns="0" rtlCol="0" anchor="t">
            <a:spAutoFit/>
          </a:bodyPr>
          <a:lstStyle/>
          <a:p>
            <a:pPr algn="ctr">
              <a:lnSpc>
                <a:spcPts val="6181"/>
              </a:lnSpc>
            </a:pPr>
            <a:r>
              <a:rPr lang="en-US" sz="4415">
                <a:solidFill>
                  <a:srgbClr val="3D5B8A"/>
                </a:solidFill>
                <a:latin typeface="Alata"/>
                <a:ea typeface="Alata"/>
                <a:cs typeface="Alata"/>
                <a:sym typeface="Alata"/>
              </a:rPr>
              <a:t>B-ruotsin pisterajat yo-kokeessa, esimerkkinä kevät 2023 </a:t>
            </a:r>
          </a:p>
        </p:txBody>
      </p:sp>
      <p:sp>
        <p:nvSpPr>
          <p:cNvPr id="4" name="Freeform 4"/>
          <p:cNvSpPr/>
          <p:nvPr/>
        </p:nvSpPr>
        <p:spPr>
          <a:xfrm>
            <a:off x="16298375" y="7513070"/>
            <a:ext cx="1989618" cy="2773930"/>
          </a:xfrm>
          <a:custGeom>
            <a:avLst/>
            <a:gdLst/>
            <a:ahLst/>
            <a:cxnLst/>
            <a:rect l="l" t="t" r="r" b="b"/>
            <a:pathLst>
              <a:path w="1989618" h="2773930">
                <a:moveTo>
                  <a:pt x="0" y="0"/>
                </a:moveTo>
                <a:lnTo>
                  <a:pt x="1989618" y="0"/>
                </a:lnTo>
                <a:lnTo>
                  <a:pt x="1989618" y="2773930"/>
                </a:lnTo>
                <a:lnTo>
                  <a:pt x="0" y="27739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grpSp>
        <p:nvGrpSpPr>
          <p:cNvPr id="5" name="Group 5"/>
          <p:cNvGrpSpPr>
            <a:grpSpLocks noChangeAspect="1"/>
          </p:cNvGrpSpPr>
          <p:nvPr/>
        </p:nvGrpSpPr>
        <p:grpSpPr>
          <a:xfrm rot="-10800000">
            <a:off x="-1750124" y="7984537"/>
            <a:ext cx="2939419" cy="2302463"/>
            <a:chOff x="0" y="0"/>
            <a:chExt cx="4232466" cy="3315310"/>
          </a:xfrm>
        </p:grpSpPr>
        <p:sp>
          <p:nvSpPr>
            <p:cNvPr id="6" name="Freeform 6"/>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7" name="Freeform 7"/>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8" name="Freeform 8"/>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9" name="Freeform 9"/>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10" name="Freeform 10"/>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11" name="Freeform 11"/>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12" name="Freeform 12"/>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3" name="Freeform 13"/>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32011" y="1243394"/>
            <a:ext cx="18644521" cy="771525"/>
          </a:xfrm>
          <a:prstGeom prst="rect">
            <a:avLst/>
          </a:prstGeom>
        </p:spPr>
        <p:txBody>
          <a:bodyPr lIns="0" tIns="0" rIns="0" bIns="0" rtlCol="0" anchor="t">
            <a:spAutoFit/>
          </a:bodyPr>
          <a:lstStyle/>
          <a:p>
            <a:pPr algn="l">
              <a:lnSpc>
                <a:spcPts val="6299"/>
              </a:lnSpc>
            </a:pPr>
            <a:r>
              <a:rPr lang="en-US" sz="4500">
                <a:solidFill>
                  <a:srgbClr val="283583"/>
                </a:solidFill>
                <a:latin typeface="Alata"/>
                <a:ea typeface="Alata"/>
                <a:cs typeface="Alata"/>
                <a:sym typeface="Alata"/>
              </a:rPr>
              <a:t>Opiskelu ammattikoulussa</a:t>
            </a:r>
          </a:p>
        </p:txBody>
      </p:sp>
      <p:sp>
        <p:nvSpPr>
          <p:cNvPr id="3" name="Freeform 3"/>
          <p:cNvSpPr/>
          <p:nvPr/>
        </p:nvSpPr>
        <p:spPr>
          <a:xfrm>
            <a:off x="16298375" y="7513070"/>
            <a:ext cx="1989618" cy="2773930"/>
          </a:xfrm>
          <a:custGeom>
            <a:avLst/>
            <a:gdLst/>
            <a:ahLst/>
            <a:cxnLst/>
            <a:rect l="l" t="t" r="r" b="b"/>
            <a:pathLst>
              <a:path w="1989618" h="2773930">
                <a:moveTo>
                  <a:pt x="0" y="0"/>
                </a:moveTo>
                <a:lnTo>
                  <a:pt x="1989618" y="0"/>
                </a:lnTo>
                <a:lnTo>
                  <a:pt x="1989618" y="2773930"/>
                </a:lnTo>
                <a:lnTo>
                  <a:pt x="0" y="27739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4" name="Group 4"/>
          <p:cNvGrpSpPr>
            <a:grpSpLocks noChangeAspect="1"/>
          </p:cNvGrpSpPr>
          <p:nvPr/>
        </p:nvGrpSpPr>
        <p:grpSpPr>
          <a:xfrm>
            <a:off x="15348575" y="0"/>
            <a:ext cx="2939419" cy="2302463"/>
            <a:chOff x="0" y="0"/>
            <a:chExt cx="4232466" cy="3315310"/>
          </a:xfrm>
        </p:grpSpPr>
        <p:sp>
          <p:nvSpPr>
            <p:cNvPr id="5" name="Freeform 5"/>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6" name="Freeform 6"/>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7" name="Freeform 7"/>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8" name="Freeform 8"/>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9" name="Freeform 9"/>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10" name="Freeform 10"/>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11" name="Freeform 11"/>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2" name="Freeform 12"/>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sp>
        <p:nvSpPr>
          <p:cNvPr id="13" name="TextBox 13"/>
          <p:cNvSpPr txBox="1"/>
          <p:nvPr/>
        </p:nvSpPr>
        <p:spPr>
          <a:xfrm>
            <a:off x="3032011" y="2482494"/>
            <a:ext cx="13991770" cy="6102086"/>
          </a:xfrm>
          <a:prstGeom prst="rect">
            <a:avLst/>
          </a:prstGeom>
        </p:spPr>
        <p:txBody>
          <a:bodyPr lIns="0" tIns="0" rIns="0" bIns="0" rtlCol="0" anchor="t">
            <a:spAutoFit/>
          </a:bodyPr>
          <a:lstStyle/>
          <a:p>
            <a:pPr algn="l">
              <a:lnSpc>
                <a:spcPts val="3772"/>
              </a:lnSpc>
            </a:pPr>
            <a:r>
              <a:rPr lang="en-US" sz="2694">
                <a:solidFill>
                  <a:srgbClr val="283583"/>
                </a:solidFill>
                <a:latin typeface="Alata"/>
                <a:ea typeface="Alata"/>
                <a:cs typeface="Alata"/>
                <a:sym typeface="Alata"/>
              </a:rPr>
              <a:t>Pakolliset opinnot:</a:t>
            </a:r>
          </a:p>
          <a:p>
            <a:pPr algn="l">
              <a:lnSpc>
                <a:spcPts val="3482"/>
              </a:lnSpc>
            </a:pPr>
            <a:endParaRPr lang="en-US" sz="2694">
              <a:solidFill>
                <a:srgbClr val="283583"/>
              </a:solidFill>
              <a:latin typeface="Alata"/>
              <a:ea typeface="Alata"/>
              <a:cs typeface="Alata"/>
              <a:sym typeface="Alata"/>
            </a:endParaRPr>
          </a:p>
          <a:p>
            <a:pPr marL="537004" lvl="1" indent="-268502" algn="l">
              <a:lnSpc>
                <a:spcPts val="3482"/>
              </a:lnSpc>
              <a:buFont typeface="Arial"/>
              <a:buChar char="•"/>
            </a:pPr>
            <a:r>
              <a:rPr lang="en-US" sz="2487">
                <a:solidFill>
                  <a:srgbClr val="283583"/>
                </a:solidFill>
                <a:latin typeface="Alata"/>
                <a:ea typeface="Alata"/>
                <a:cs typeface="Alata"/>
                <a:sym typeface="Alata"/>
              </a:rPr>
              <a:t>Pääosin ammatilliset tutkinnon osat ovat tutkintokohtaisia. Kaikkiin ammatillisiin perustutkintoihin sisältyy kuitenkin myös yhteisiä tutkinnon osia, muun muassa kieliopintoja:</a:t>
            </a:r>
          </a:p>
          <a:p>
            <a:pPr algn="l">
              <a:lnSpc>
                <a:spcPts val="3482"/>
              </a:lnSpc>
            </a:pPr>
            <a:endParaRPr lang="en-US" sz="2487">
              <a:solidFill>
                <a:srgbClr val="283583"/>
              </a:solidFill>
              <a:latin typeface="Alata"/>
              <a:ea typeface="Alata"/>
              <a:cs typeface="Alata"/>
              <a:sym typeface="Alata"/>
            </a:endParaRPr>
          </a:p>
          <a:p>
            <a:pPr marL="1074009" lvl="2" indent="-358003" algn="l">
              <a:lnSpc>
                <a:spcPts val="3482"/>
              </a:lnSpc>
              <a:buFont typeface="Arial"/>
              <a:buChar char="⚬"/>
            </a:pPr>
            <a:r>
              <a:rPr lang="en-US" sz="2487">
                <a:solidFill>
                  <a:srgbClr val="283583"/>
                </a:solidFill>
                <a:latin typeface="Alata"/>
                <a:ea typeface="Alata"/>
                <a:cs typeface="Alata"/>
                <a:sym typeface="Alata"/>
              </a:rPr>
              <a:t>Viestintä- ja vuorovaikutus äidinkielellä</a:t>
            </a:r>
          </a:p>
          <a:p>
            <a:pPr marL="1074009" lvl="2" indent="-358003" algn="l">
              <a:lnSpc>
                <a:spcPts val="3482"/>
              </a:lnSpc>
              <a:buFont typeface="Arial"/>
              <a:buChar char="⚬"/>
            </a:pPr>
            <a:r>
              <a:rPr lang="en-US" sz="2487">
                <a:solidFill>
                  <a:srgbClr val="283583"/>
                </a:solidFill>
                <a:latin typeface="Alata"/>
                <a:ea typeface="Alata"/>
                <a:cs typeface="Alata"/>
                <a:sym typeface="Alata"/>
              </a:rPr>
              <a:t>Viestintä- ja vuorovaikutus </a:t>
            </a:r>
            <a:r>
              <a:rPr lang="en-US" sz="2487">
                <a:solidFill>
                  <a:srgbClr val="009941"/>
                </a:solidFill>
                <a:latin typeface="Alata"/>
                <a:ea typeface="Alata"/>
                <a:cs typeface="Alata"/>
                <a:sym typeface="Alata"/>
              </a:rPr>
              <a:t>toisella kotimaisella kielellä</a:t>
            </a:r>
          </a:p>
          <a:p>
            <a:pPr marL="1074009" lvl="2" indent="-358003" algn="l">
              <a:lnSpc>
                <a:spcPts val="3482"/>
              </a:lnSpc>
              <a:buFont typeface="Arial"/>
              <a:buChar char="⚬"/>
            </a:pPr>
            <a:r>
              <a:rPr lang="en-US" sz="2487">
                <a:solidFill>
                  <a:srgbClr val="283583"/>
                </a:solidFill>
                <a:latin typeface="Alata"/>
                <a:ea typeface="Alata"/>
                <a:cs typeface="Alata"/>
                <a:sym typeface="Alata"/>
              </a:rPr>
              <a:t>Viestintä ja vuorovaikutus vieraalla kielellä</a:t>
            </a:r>
          </a:p>
          <a:p>
            <a:pPr algn="l">
              <a:lnSpc>
                <a:spcPts val="3482"/>
              </a:lnSpc>
            </a:pPr>
            <a:endParaRPr lang="en-US" sz="2487">
              <a:solidFill>
                <a:srgbClr val="283583"/>
              </a:solidFill>
              <a:latin typeface="Alata"/>
              <a:ea typeface="Alata"/>
              <a:cs typeface="Alata"/>
              <a:sym typeface="Alata"/>
            </a:endParaRPr>
          </a:p>
          <a:p>
            <a:pPr marL="537004" lvl="1" indent="-268502" algn="l">
              <a:lnSpc>
                <a:spcPts val="3482"/>
              </a:lnSpc>
              <a:buFont typeface="Arial"/>
              <a:buChar char="•"/>
            </a:pPr>
            <a:r>
              <a:rPr lang="en-US" sz="2487">
                <a:solidFill>
                  <a:srgbClr val="283583"/>
                </a:solidFill>
                <a:latin typeface="Alata"/>
                <a:ea typeface="Alata"/>
                <a:cs typeface="Alata"/>
                <a:sym typeface="Alata"/>
              </a:rPr>
              <a:t>Toisen kotimaisen kielen opinnoissa tavoitteena on oppia käyttämään kieltä työhön liittyvissä erilaisissa vuorovaikutustilanteissa.</a:t>
            </a:r>
          </a:p>
          <a:p>
            <a:pPr algn="l">
              <a:lnSpc>
                <a:spcPts val="3482"/>
              </a:lnSpc>
            </a:pPr>
            <a:endParaRPr lang="en-US" sz="2487">
              <a:solidFill>
                <a:srgbClr val="283583"/>
              </a:solidFill>
              <a:latin typeface="Alata"/>
              <a:ea typeface="Alata"/>
              <a:cs typeface="Alata"/>
              <a:sym typeface="Alata"/>
            </a:endParaRPr>
          </a:p>
          <a:p>
            <a:pPr marL="537004" lvl="1" indent="-268502" algn="l">
              <a:lnSpc>
                <a:spcPts val="3482"/>
              </a:lnSpc>
              <a:buFont typeface="Arial"/>
              <a:buChar char="•"/>
            </a:pPr>
            <a:r>
              <a:rPr lang="en-US" sz="2487">
                <a:solidFill>
                  <a:srgbClr val="283583"/>
                </a:solidFill>
                <a:latin typeface="Alata"/>
                <a:ea typeface="Alata"/>
                <a:cs typeface="Alata"/>
                <a:sym typeface="Alata"/>
              </a:rPr>
              <a:t>Ammatillisessa koulutuksessa voit suorittaa ammatillisen tutkinnon rinnalla myös ylioppilastutkinnon, eli opiskella kaksoistutkinnon. Lisätietoa saat omasta oppilaitoksestasi. </a:t>
            </a:r>
          </a:p>
        </p:txBody>
      </p:sp>
      <p:grpSp>
        <p:nvGrpSpPr>
          <p:cNvPr id="14" name="Group 14"/>
          <p:cNvGrpSpPr/>
          <p:nvPr/>
        </p:nvGrpSpPr>
        <p:grpSpPr>
          <a:xfrm>
            <a:off x="0" y="0"/>
            <a:ext cx="4021706" cy="10330211"/>
            <a:chOff x="0" y="0"/>
            <a:chExt cx="5362274" cy="13773615"/>
          </a:xfrm>
        </p:grpSpPr>
        <p:sp>
          <p:nvSpPr>
            <p:cNvPr id="15" name="Freeform 15"/>
            <p:cNvSpPr/>
            <p:nvPr/>
          </p:nvSpPr>
          <p:spPr>
            <a:xfrm>
              <a:off x="0" y="0"/>
              <a:ext cx="5362274" cy="13773615"/>
            </a:xfrm>
            <a:custGeom>
              <a:avLst/>
              <a:gdLst/>
              <a:ahLst/>
              <a:cxnLst/>
              <a:rect l="l" t="t" r="r" b="b"/>
              <a:pathLst>
                <a:path w="5362274" h="13773615">
                  <a:moveTo>
                    <a:pt x="0" y="0"/>
                  </a:moveTo>
                  <a:lnTo>
                    <a:pt x="5362274" y="0"/>
                  </a:lnTo>
                  <a:lnTo>
                    <a:pt x="5362274" y="13773615"/>
                  </a:lnTo>
                  <a:lnTo>
                    <a:pt x="0" y="137736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grpSp>
          <p:nvGrpSpPr>
            <p:cNvPr id="16" name="Group 16"/>
            <p:cNvGrpSpPr/>
            <p:nvPr/>
          </p:nvGrpSpPr>
          <p:grpSpPr>
            <a:xfrm>
              <a:off x="2363823" y="57615"/>
              <a:ext cx="890734" cy="12067562"/>
              <a:chOff x="0" y="0"/>
              <a:chExt cx="175948" cy="2383716"/>
            </a:xfrm>
          </p:grpSpPr>
          <p:sp>
            <p:nvSpPr>
              <p:cNvPr id="17" name="Freeform 17"/>
              <p:cNvSpPr/>
              <p:nvPr/>
            </p:nvSpPr>
            <p:spPr>
              <a:xfrm>
                <a:off x="0" y="0"/>
                <a:ext cx="175948" cy="2383716"/>
              </a:xfrm>
              <a:custGeom>
                <a:avLst/>
                <a:gdLst/>
                <a:ahLst/>
                <a:cxnLst/>
                <a:rect l="l" t="t" r="r" b="b"/>
                <a:pathLst>
                  <a:path w="175948" h="2383716">
                    <a:moveTo>
                      <a:pt x="0" y="0"/>
                    </a:moveTo>
                    <a:lnTo>
                      <a:pt x="175948" y="0"/>
                    </a:lnTo>
                    <a:lnTo>
                      <a:pt x="175948" y="2383716"/>
                    </a:lnTo>
                    <a:lnTo>
                      <a:pt x="0" y="2383716"/>
                    </a:lnTo>
                    <a:close/>
                  </a:path>
                </a:pathLst>
              </a:custGeom>
              <a:solidFill>
                <a:srgbClr val="FFFFFF"/>
              </a:solidFill>
            </p:spPr>
            <p:txBody>
              <a:bodyPr/>
              <a:lstStyle/>
              <a:p>
                <a:endParaRPr lang="fi-FI"/>
              </a:p>
            </p:txBody>
          </p:sp>
          <p:sp>
            <p:nvSpPr>
              <p:cNvPr id="18" name="TextBox 18"/>
              <p:cNvSpPr txBox="1"/>
              <p:nvPr/>
            </p:nvSpPr>
            <p:spPr>
              <a:xfrm>
                <a:off x="0" y="-28575"/>
                <a:ext cx="175948" cy="2412291"/>
              </a:xfrm>
              <a:prstGeom prst="rect">
                <a:avLst/>
              </a:prstGeom>
            </p:spPr>
            <p:txBody>
              <a:bodyPr lIns="50800" tIns="50800" rIns="50800" bIns="50800" rtlCol="0" anchor="ctr"/>
              <a:lstStyle/>
              <a:p>
                <a:pPr algn="ctr">
                  <a:lnSpc>
                    <a:spcPts val="2095"/>
                  </a:lnSpc>
                </a:pPr>
                <a:endParaRPr/>
              </a:p>
            </p:txBody>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244416" y="2235788"/>
            <a:ext cx="18644521" cy="596900"/>
          </a:xfrm>
          <a:prstGeom prst="rect">
            <a:avLst/>
          </a:prstGeom>
        </p:spPr>
        <p:txBody>
          <a:bodyPr lIns="0" tIns="0" rIns="0" bIns="0" rtlCol="0" anchor="t">
            <a:spAutoFit/>
          </a:bodyPr>
          <a:lstStyle/>
          <a:p>
            <a:pPr algn="l">
              <a:lnSpc>
                <a:spcPts val="4899"/>
              </a:lnSpc>
            </a:pPr>
            <a:r>
              <a:rPr lang="en-US" sz="3499">
                <a:solidFill>
                  <a:srgbClr val="283583"/>
                </a:solidFill>
                <a:latin typeface="Alata"/>
                <a:ea typeface="Alata"/>
                <a:cs typeface="Alata"/>
                <a:sym typeface="Alata"/>
              </a:rPr>
              <a:t>Ammattikorkeakoulu</a:t>
            </a:r>
          </a:p>
        </p:txBody>
      </p:sp>
      <p:sp>
        <p:nvSpPr>
          <p:cNvPr id="3" name="Freeform 3"/>
          <p:cNvSpPr/>
          <p:nvPr/>
        </p:nvSpPr>
        <p:spPr>
          <a:xfrm>
            <a:off x="16298375" y="7513070"/>
            <a:ext cx="1989618" cy="2773930"/>
          </a:xfrm>
          <a:custGeom>
            <a:avLst/>
            <a:gdLst/>
            <a:ahLst/>
            <a:cxnLst/>
            <a:rect l="l" t="t" r="r" b="b"/>
            <a:pathLst>
              <a:path w="1989618" h="2773930">
                <a:moveTo>
                  <a:pt x="0" y="0"/>
                </a:moveTo>
                <a:lnTo>
                  <a:pt x="1989618" y="0"/>
                </a:lnTo>
                <a:lnTo>
                  <a:pt x="1989618" y="2773930"/>
                </a:lnTo>
                <a:lnTo>
                  <a:pt x="0" y="27739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4" name="Group 4"/>
          <p:cNvGrpSpPr>
            <a:grpSpLocks noChangeAspect="1"/>
          </p:cNvGrpSpPr>
          <p:nvPr/>
        </p:nvGrpSpPr>
        <p:grpSpPr>
          <a:xfrm>
            <a:off x="15348575" y="0"/>
            <a:ext cx="2939419" cy="2302463"/>
            <a:chOff x="0" y="0"/>
            <a:chExt cx="4232466" cy="3315310"/>
          </a:xfrm>
        </p:grpSpPr>
        <p:sp>
          <p:nvSpPr>
            <p:cNvPr id="5" name="Freeform 5"/>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6" name="Freeform 6"/>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7" name="Freeform 7"/>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8" name="Freeform 8"/>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9" name="Freeform 9"/>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10" name="Freeform 10"/>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11" name="Freeform 11"/>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2" name="Freeform 12"/>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sp>
        <p:nvSpPr>
          <p:cNvPr id="13" name="TextBox 13"/>
          <p:cNvSpPr txBox="1"/>
          <p:nvPr/>
        </p:nvSpPr>
        <p:spPr>
          <a:xfrm>
            <a:off x="3244416" y="3495351"/>
            <a:ext cx="12914473" cy="4431333"/>
          </a:xfrm>
          <a:prstGeom prst="rect">
            <a:avLst/>
          </a:prstGeom>
        </p:spPr>
        <p:txBody>
          <a:bodyPr lIns="0" tIns="0" rIns="0" bIns="0" rtlCol="0" anchor="t">
            <a:spAutoFit/>
          </a:bodyPr>
          <a:lstStyle/>
          <a:p>
            <a:pPr marL="610769" lvl="1" indent="-305384" algn="l">
              <a:lnSpc>
                <a:spcPts val="3960"/>
              </a:lnSpc>
              <a:buFont typeface="Arial"/>
              <a:buChar char="•"/>
            </a:pPr>
            <a:r>
              <a:rPr lang="en-US" sz="2828">
                <a:solidFill>
                  <a:srgbClr val="283583"/>
                </a:solidFill>
                <a:latin typeface="Alata"/>
                <a:ea typeface="Alata"/>
                <a:cs typeface="Alata"/>
                <a:sym typeface="Alata"/>
              </a:rPr>
              <a:t>Myös kaikkiin ammattikorkeakoulututkintoihin kuuluu pakollisia toisen kotimaisen kielen kieliopintoja. Voit myös valita valinnaisia ruotsin kursseja, jotka syventävät osaamistasi.</a:t>
            </a:r>
          </a:p>
          <a:p>
            <a:pPr algn="l">
              <a:lnSpc>
                <a:spcPts val="3960"/>
              </a:lnSpc>
            </a:pPr>
            <a:endParaRPr lang="en-US" sz="2828">
              <a:solidFill>
                <a:srgbClr val="283583"/>
              </a:solidFill>
              <a:latin typeface="Alata"/>
              <a:ea typeface="Alata"/>
              <a:cs typeface="Alata"/>
              <a:sym typeface="Alata"/>
            </a:endParaRPr>
          </a:p>
          <a:p>
            <a:pPr marL="610769" lvl="1" indent="-305384" algn="l">
              <a:lnSpc>
                <a:spcPts val="3960"/>
              </a:lnSpc>
              <a:buFont typeface="Arial"/>
              <a:buChar char="•"/>
            </a:pPr>
            <a:r>
              <a:rPr lang="en-US" sz="2828">
                <a:solidFill>
                  <a:srgbClr val="283583"/>
                </a:solidFill>
                <a:latin typeface="Alata"/>
                <a:ea typeface="Alata"/>
                <a:cs typeface="Alata"/>
                <a:sym typeface="Alata"/>
              </a:rPr>
              <a:t>Ammattikorkeakoulun ruotsin kielen opinnoissa pääpaino on ruotsin kielen käyttö työelämässä.</a:t>
            </a:r>
          </a:p>
          <a:p>
            <a:pPr algn="l">
              <a:lnSpc>
                <a:spcPts val="3960"/>
              </a:lnSpc>
            </a:pPr>
            <a:endParaRPr lang="en-US" sz="2828">
              <a:solidFill>
                <a:srgbClr val="283583"/>
              </a:solidFill>
              <a:latin typeface="Alata"/>
              <a:ea typeface="Alata"/>
              <a:cs typeface="Alata"/>
              <a:sym typeface="Alata"/>
            </a:endParaRPr>
          </a:p>
          <a:p>
            <a:pPr marL="610769" lvl="1" indent="-305384" algn="l">
              <a:lnSpc>
                <a:spcPts val="3960"/>
              </a:lnSpc>
              <a:buFont typeface="Arial"/>
              <a:buChar char="•"/>
            </a:pPr>
            <a:r>
              <a:rPr lang="en-US" sz="2828">
                <a:solidFill>
                  <a:srgbClr val="283583"/>
                </a:solidFill>
                <a:latin typeface="Alata"/>
                <a:ea typeface="Alata"/>
                <a:cs typeface="Alata"/>
                <a:sym typeface="Alata"/>
              </a:rPr>
              <a:t>Ruotsin kieli on valttikortti monilla aloilla, joihin opiskellaan ommattikorkeakoulussa. Joillakin aloilla ruotsin kielen on vaatimus.</a:t>
            </a:r>
          </a:p>
        </p:txBody>
      </p:sp>
      <p:grpSp>
        <p:nvGrpSpPr>
          <p:cNvPr id="14" name="Group 14"/>
          <p:cNvGrpSpPr/>
          <p:nvPr/>
        </p:nvGrpSpPr>
        <p:grpSpPr>
          <a:xfrm>
            <a:off x="0" y="0"/>
            <a:ext cx="4021706" cy="10330211"/>
            <a:chOff x="0" y="0"/>
            <a:chExt cx="5362274" cy="13773615"/>
          </a:xfrm>
        </p:grpSpPr>
        <p:sp>
          <p:nvSpPr>
            <p:cNvPr id="15" name="Freeform 15"/>
            <p:cNvSpPr/>
            <p:nvPr/>
          </p:nvSpPr>
          <p:spPr>
            <a:xfrm>
              <a:off x="0" y="0"/>
              <a:ext cx="5362274" cy="13773615"/>
            </a:xfrm>
            <a:custGeom>
              <a:avLst/>
              <a:gdLst/>
              <a:ahLst/>
              <a:cxnLst/>
              <a:rect l="l" t="t" r="r" b="b"/>
              <a:pathLst>
                <a:path w="5362274" h="13773615">
                  <a:moveTo>
                    <a:pt x="0" y="0"/>
                  </a:moveTo>
                  <a:lnTo>
                    <a:pt x="5362274" y="0"/>
                  </a:lnTo>
                  <a:lnTo>
                    <a:pt x="5362274" y="13773615"/>
                  </a:lnTo>
                  <a:lnTo>
                    <a:pt x="0" y="137736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grpSp>
          <p:nvGrpSpPr>
            <p:cNvPr id="16" name="Group 16"/>
            <p:cNvGrpSpPr/>
            <p:nvPr/>
          </p:nvGrpSpPr>
          <p:grpSpPr>
            <a:xfrm>
              <a:off x="2363823" y="57615"/>
              <a:ext cx="890734" cy="12067562"/>
              <a:chOff x="0" y="0"/>
              <a:chExt cx="175948" cy="2383716"/>
            </a:xfrm>
          </p:grpSpPr>
          <p:sp>
            <p:nvSpPr>
              <p:cNvPr id="17" name="Freeform 17"/>
              <p:cNvSpPr/>
              <p:nvPr/>
            </p:nvSpPr>
            <p:spPr>
              <a:xfrm>
                <a:off x="0" y="0"/>
                <a:ext cx="175948" cy="2383716"/>
              </a:xfrm>
              <a:custGeom>
                <a:avLst/>
                <a:gdLst/>
                <a:ahLst/>
                <a:cxnLst/>
                <a:rect l="l" t="t" r="r" b="b"/>
                <a:pathLst>
                  <a:path w="175948" h="2383716">
                    <a:moveTo>
                      <a:pt x="0" y="0"/>
                    </a:moveTo>
                    <a:lnTo>
                      <a:pt x="175948" y="0"/>
                    </a:lnTo>
                    <a:lnTo>
                      <a:pt x="175948" y="2383716"/>
                    </a:lnTo>
                    <a:lnTo>
                      <a:pt x="0" y="2383716"/>
                    </a:lnTo>
                    <a:close/>
                  </a:path>
                </a:pathLst>
              </a:custGeom>
              <a:solidFill>
                <a:srgbClr val="FFFFFF"/>
              </a:solidFill>
            </p:spPr>
            <p:txBody>
              <a:bodyPr/>
              <a:lstStyle/>
              <a:p>
                <a:endParaRPr lang="fi-FI"/>
              </a:p>
            </p:txBody>
          </p:sp>
          <p:sp>
            <p:nvSpPr>
              <p:cNvPr id="18" name="TextBox 18"/>
              <p:cNvSpPr txBox="1"/>
              <p:nvPr/>
            </p:nvSpPr>
            <p:spPr>
              <a:xfrm>
                <a:off x="0" y="-28575"/>
                <a:ext cx="175948" cy="2412291"/>
              </a:xfrm>
              <a:prstGeom prst="rect">
                <a:avLst/>
              </a:prstGeom>
            </p:spPr>
            <p:txBody>
              <a:bodyPr lIns="50800" tIns="50800" rIns="50800" bIns="50800" rtlCol="0" anchor="ctr"/>
              <a:lstStyle/>
              <a:p>
                <a:pPr algn="ctr">
                  <a:lnSpc>
                    <a:spcPts val="2095"/>
                  </a:lnSpc>
                </a:pPr>
                <a:endParaRPr/>
              </a:p>
            </p:txBody>
          </p:sp>
        </p:grpSp>
      </p:grpSp>
      <p:sp>
        <p:nvSpPr>
          <p:cNvPr id="19" name="TextBox 19"/>
          <p:cNvSpPr txBox="1"/>
          <p:nvPr/>
        </p:nvSpPr>
        <p:spPr>
          <a:xfrm>
            <a:off x="3244416" y="933450"/>
            <a:ext cx="18644521" cy="780659"/>
          </a:xfrm>
          <a:prstGeom prst="rect">
            <a:avLst/>
          </a:prstGeom>
        </p:spPr>
        <p:txBody>
          <a:bodyPr lIns="0" tIns="0" rIns="0" bIns="0" rtlCol="0" anchor="t">
            <a:spAutoFit/>
          </a:bodyPr>
          <a:lstStyle/>
          <a:p>
            <a:pPr algn="l">
              <a:lnSpc>
                <a:spcPts val="6321"/>
              </a:lnSpc>
            </a:pPr>
            <a:r>
              <a:rPr lang="en-US" sz="4515">
                <a:solidFill>
                  <a:srgbClr val="283583"/>
                </a:solidFill>
                <a:latin typeface="Alata"/>
                <a:ea typeface="Alata"/>
                <a:cs typeface="Alata"/>
                <a:sym typeface="Alata"/>
              </a:rPr>
              <a:t>Opiskelu korkeakouluissa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298375" y="7513070"/>
            <a:ext cx="1989618" cy="2773930"/>
          </a:xfrm>
          <a:custGeom>
            <a:avLst/>
            <a:gdLst/>
            <a:ahLst/>
            <a:cxnLst/>
            <a:rect l="l" t="t" r="r" b="b"/>
            <a:pathLst>
              <a:path w="1989618" h="2773930">
                <a:moveTo>
                  <a:pt x="0" y="0"/>
                </a:moveTo>
                <a:lnTo>
                  <a:pt x="1989618" y="0"/>
                </a:lnTo>
                <a:lnTo>
                  <a:pt x="1989618" y="2773930"/>
                </a:lnTo>
                <a:lnTo>
                  <a:pt x="0" y="27739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3" name="Group 3"/>
          <p:cNvGrpSpPr>
            <a:grpSpLocks noChangeAspect="1"/>
          </p:cNvGrpSpPr>
          <p:nvPr/>
        </p:nvGrpSpPr>
        <p:grpSpPr>
          <a:xfrm>
            <a:off x="15348575" y="0"/>
            <a:ext cx="2939419" cy="2302463"/>
            <a:chOff x="0" y="0"/>
            <a:chExt cx="4232466" cy="3315310"/>
          </a:xfrm>
        </p:grpSpPr>
        <p:sp>
          <p:nvSpPr>
            <p:cNvPr id="4" name="Freeform 4"/>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5" name="Freeform 5"/>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6" name="Freeform 6"/>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7" name="Freeform 7"/>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8" name="Freeform 8"/>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9" name="Freeform 9"/>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10" name="Freeform 10"/>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1" name="Freeform 11"/>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grpSp>
        <p:nvGrpSpPr>
          <p:cNvPr id="12" name="Group 12"/>
          <p:cNvGrpSpPr/>
          <p:nvPr/>
        </p:nvGrpSpPr>
        <p:grpSpPr>
          <a:xfrm>
            <a:off x="0" y="0"/>
            <a:ext cx="4021706" cy="10330211"/>
            <a:chOff x="0" y="0"/>
            <a:chExt cx="5362274" cy="13773615"/>
          </a:xfrm>
        </p:grpSpPr>
        <p:sp>
          <p:nvSpPr>
            <p:cNvPr id="13" name="Freeform 13"/>
            <p:cNvSpPr/>
            <p:nvPr/>
          </p:nvSpPr>
          <p:spPr>
            <a:xfrm>
              <a:off x="0" y="0"/>
              <a:ext cx="5362274" cy="13773615"/>
            </a:xfrm>
            <a:custGeom>
              <a:avLst/>
              <a:gdLst/>
              <a:ahLst/>
              <a:cxnLst/>
              <a:rect l="l" t="t" r="r" b="b"/>
              <a:pathLst>
                <a:path w="5362274" h="13773615">
                  <a:moveTo>
                    <a:pt x="0" y="0"/>
                  </a:moveTo>
                  <a:lnTo>
                    <a:pt x="5362274" y="0"/>
                  </a:lnTo>
                  <a:lnTo>
                    <a:pt x="5362274" y="13773615"/>
                  </a:lnTo>
                  <a:lnTo>
                    <a:pt x="0" y="137736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grpSp>
          <p:nvGrpSpPr>
            <p:cNvPr id="14" name="Group 14"/>
            <p:cNvGrpSpPr/>
            <p:nvPr/>
          </p:nvGrpSpPr>
          <p:grpSpPr>
            <a:xfrm>
              <a:off x="2363823" y="57615"/>
              <a:ext cx="890734" cy="12067562"/>
              <a:chOff x="0" y="0"/>
              <a:chExt cx="175948" cy="2383716"/>
            </a:xfrm>
          </p:grpSpPr>
          <p:sp>
            <p:nvSpPr>
              <p:cNvPr id="15" name="Freeform 15"/>
              <p:cNvSpPr/>
              <p:nvPr/>
            </p:nvSpPr>
            <p:spPr>
              <a:xfrm>
                <a:off x="0" y="0"/>
                <a:ext cx="175948" cy="2383716"/>
              </a:xfrm>
              <a:custGeom>
                <a:avLst/>
                <a:gdLst/>
                <a:ahLst/>
                <a:cxnLst/>
                <a:rect l="l" t="t" r="r" b="b"/>
                <a:pathLst>
                  <a:path w="175948" h="2383716">
                    <a:moveTo>
                      <a:pt x="0" y="0"/>
                    </a:moveTo>
                    <a:lnTo>
                      <a:pt x="175948" y="0"/>
                    </a:lnTo>
                    <a:lnTo>
                      <a:pt x="175948" y="2383716"/>
                    </a:lnTo>
                    <a:lnTo>
                      <a:pt x="0" y="2383716"/>
                    </a:lnTo>
                    <a:close/>
                  </a:path>
                </a:pathLst>
              </a:custGeom>
              <a:solidFill>
                <a:srgbClr val="FFFFFF"/>
              </a:solidFill>
            </p:spPr>
            <p:txBody>
              <a:bodyPr/>
              <a:lstStyle/>
              <a:p>
                <a:endParaRPr lang="fi-FI"/>
              </a:p>
            </p:txBody>
          </p:sp>
          <p:sp>
            <p:nvSpPr>
              <p:cNvPr id="16" name="TextBox 16"/>
              <p:cNvSpPr txBox="1"/>
              <p:nvPr/>
            </p:nvSpPr>
            <p:spPr>
              <a:xfrm>
                <a:off x="0" y="-28575"/>
                <a:ext cx="175948" cy="2412291"/>
              </a:xfrm>
              <a:prstGeom prst="rect">
                <a:avLst/>
              </a:prstGeom>
            </p:spPr>
            <p:txBody>
              <a:bodyPr lIns="50800" tIns="50800" rIns="50800" bIns="50800" rtlCol="0" anchor="ctr"/>
              <a:lstStyle/>
              <a:p>
                <a:pPr algn="ctr">
                  <a:lnSpc>
                    <a:spcPts val="2095"/>
                  </a:lnSpc>
                </a:pPr>
                <a:endParaRPr/>
              </a:p>
            </p:txBody>
          </p:sp>
        </p:grpSp>
      </p:grpSp>
      <p:sp>
        <p:nvSpPr>
          <p:cNvPr id="17" name="TextBox 17"/>
          <p:cNvSpPr txBox="1"/>
          <p:nvPr/>
        </p:nvSpPr>
        <p:spPr>
          <a:xfrm>
            <a:off x="3244416" y="2235788"/>
            <a:ext cx="18644521" cy="596900"/>
          </a:xfrm>
          <a:prstGeom prst="rect">
            <a:avLst/>
          </a:prstGeom>
        </p:spPr>
        <p:txBody>
          <a:bodyPr lIns="0" tIns="0" rIns="0" bIns="0" rtlCol="0" anchor="t">
            <a:spAutoFit/>
          </a:bodyPr>
          <a:lstStyle/>
          <a:p>
            <a:pPr algn="l">
              <a:lnSpc>
                <a:spcPts val="4899"/>
              </a:lnSpc>
            </a:pPr>
            <a:r>
              <a:rPr lang="en-US" sz="3499">
                <a:solidFill>
                  <a:srgbClr val="283583"/>
                </a:solidFill>
                <a:latin typeface="Alata"/>
                <a:ea typeface="Alata"/>
                <a:cs typeface="Alata"/>
                <a:sym typeface="Alata"/>
              </a:rPr>
              <a:t>Yliopisto</a:t>
            </a:r>
          </a:p>
        </p:txBody>
      </p:sp>
      <p:sp>
        <p:nvSpPr>
          <p:cNvPr id="18" name="TextBox 18"/>
          <p:cNvSpPr txBox="1"/>
          <p:nvPr/>
        </p:nvSpPr>
        <p:spPr>
          <a:xfrm>
            <a:off x="3244416" y="3495351"/>
            <a:ext cx="12914473" cy="4925337"/>
          </a:xfrm>
          <a:prstGeom prst="rect">
            <a:avLst/>
          </a:prstGeom>
        </p:spPr>
        <p:txBody>
          <a:bodyPr lIns="0" tIns="0" rIns="0" bIns="0" rtlCol="0" anchor="t">
            <a:spAutoFit/>
          </a:bodyPr>
          <a:lstStyle/>
          <a:p>
            <a:pPr marL="610769" lvl="1" indent="-305384" algn="l">
              <a:lnSpc>
                <a:spcPts val="3960"/>
              </a:lnSpc>
              <a:buFont typeface="Arial"/>
              <a:buChar char="•"/>
            </a:pPr>
            <a:r>
              <a:rPr lang="en-US" sz="2828">
                <a:solidFill>
                  <a:srgbClr val="283583"/>
                </a:solidFill>
                <a:latin typeface="Alata"/>
                <a:ea typeface="Alata"/>
                <a:cs typeface="Alata"/>
                <a:sym typeface="Alata"/>
              </a:rPr>
              <a:t>Ruotsin kieli sisältyy myös yliopistojen tutkintovaatimuksiin. Pakollisten opintojen lisäksi voit myös valita valinnaisia ruotsin kursseja, jotka syventävät osaamistasi.</a:t>
            </a:r>
          </a:p>
          <a:p>
            <a:pPr algn="l">
              <a:lnSpc>
                <a:spcPts val="3960"/>
              </a:lnSpc>
            </a:pPr>
            <a:endParaRPr lang="en-US" sz="2828">
              <a:solidFill>
                <a:srgbClr val="283583"/>
              </a:solidFill>
              <a:latin typeface="Alata"/>
              <a:ea typeface="Alata"/>
              <a:cs typeface="Alata"/>
              <a:sym typeface="Alata"/>
            </a:endParaRPr>
          </a:p>
          <a:p>
            <a:pPr marL="610769" lvl="1" indent="-305384" algn="l">
              <a:lnSpc>
                <a:spcPts val="3960"/>
              </a:lnSpc>
              <a:buFont typeface="Arial"/>
              <a:buChar char="•"/>
            </a:pPr>
            <a:r>
              <a:rPr lang="en-US" sz="2828">
                <a:solidFill>
                  <a:srgbClr val="283583"/>
                </a:solidFill>
                <a:latin typeface="Alata"/>
                <a:ea typeface="Alata"/>
                <a:cs typeface="Alata"/>
                <a:sym typeface="Alata"/>
              </a:rPr>
              <a:t>Kielilainsäädännön mukaan yliopistoista ja ammattikorkeakouluista valmistuvilla on oltava kielilain edellyttämä molempien kotimaisten kielten taito.</a:t>
            </a:r>
          </a:p>
          <a:p>
            <a:pPr algn="l">
              <a:lnSpc>
                <a:spcPts val="3960"/>
              </a:lnSpc>
            </a:pPr>
            <a:endParaRPr lang="en-US" sz="2828">
              <a:solidFill>
                <a:srgbClr val="283583"/>
              </a:solidFill>
              <a:latin typeface="Alata"/>
              <a:ea typeface="Alata"/>
              <a:cs typeface="Alata"/>
              <a:sym typeface="Alata"/>
            </a:endParaRPr>
          </a:p>
          <a:p>
            <a:pPr marL="610769" lvl="1" indent="-305384" algn="l">
              <a:lnSpc>
                <a:spcPts val="3960"/>
              </a:lnSpc>
              <a:buFont typeface="Arial"/>
              <a:buChar char="•"/>
            </a:pPr>
            <a:r>
              <a:rPr lang="en-US" sz="2828">
                <a:solidFill>
                  <a:srgbClr val="283583"/>
                </a:solidFill>
                <a:latin typeface="Alata"/>
                <a:ea typeface="Alata"/>
                <a:cs typeface="Alata"/>
                <a:sym typeface="Alata"/>
              </a:rPr>
              <a:t>Tarvitset ruotsin kieltä aina hakiessasi valtion ja kuntien virkoihin.</a:t>
            </a:r>
          </a:p>
          <a:p>
            <a:pPr algn="l">
              <a:lnSpc>
                <a:spcPts val="3960"/>
              </a:lnSpc>
            </a:pPr>
            <a:endParaRPr lang="en-US" sz="2828">
              <a:solidFill>
                <a:srgbClr val="283583"/>
              </a:solidFill>
              <a:latin typeface="Alata"/>
              <a:ea typeface="Alata"/>
              <a:cs typeface="Alata"/>
              <a:sym typeface="Alata"/>
            </a:endParaRPr>
          </a:p>
        </p:txBody>
      </p:sp>
      <p:sp>
        <p:nvSpPr>
          <p:cNvPr id="19" name="TextBox 19"/>
          <p:cNvSpPr txBox="1"/>
          <p:nvPr/>
        </p:nvSpPr>
        <p:spPr>
          <a:xfrm>
            <a:off x="3244416" y="933450"/>
            <a:ext cx="18644521" cy="780659"/>
          </a:xfrm>
          <a:prstGeom prst="rect">
            <a:avLst/>
          </a:prstGeom>
        </p:spPr>
        <p:txBody>
          <a:bodyPr lIns="0" tIns="0" rIns="0" bIns="0" rtlCol="0" anchor="t">
            <a:spAutoFit/>
          </a:bodyPr>
          <a:lstStyle/>
          <a:p>
            <a:pPr algn="l">
              <a:lnSpc>
                <a:spcPts val="6321"/>
              </a:lnSpc>
            </a:pPr>
            <a:r>
              <a:rPr lang="en-US" sz="4515">
                <a:solidFill>
                  <a:srgbClr val="283583"/>
                </a:solidFill>
                <a:latin typeface="Alata"/>
                <a:ea typeface="Alata"/>
                <a:cs typeface="Alata"/>
                <a:sym typeface="Alata"/>
              </a:rPr>
              <a:t>Opiskelu korkeakouluissa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95513" y="2177541"/>
            <a:ext cx="12063265" cy="7080759"/>
          </a:xfrm>
          <a:prstGeom prst="rect">
            <a:avLst/>
          </a:prstGeom>
        </p:spPr>
        <p:txBody>
          <a:bodyPr lIns="0" tIns="0" rIns="0" bIns="0" rtlCol="0" anchor="t">
            <a:spAutoFit/>
          </a:bodyPr>
          <a:lstStyle/>
          <a:p>
            <a:pPr algn="l">
              <a:lnSpc>
                <a:spcPts val="5655"/>
              </a:lnSpc>
            </a:pPr>
            <a:r>
              <a:rPr lang="en-US" sz="2799">
                <a:solidFill>
                  <a:srgbClr val="283583"/>
                </a:solidFill>
                <a:latin typeface="Alata"/>
                <a:ea typeface="Alata"/>
                <a:cs typeface="Alata"/>
                <a:sym typeface="Alata"/>
              </a:rPr>
              <a:t>Kauppatieteet</a:t>
            </a:r>
          </a:p>
          <a:p>
            <a:pPr algn="l">
              <a:lnSpc>
                <a:spcPts val="5655"/>
              </a:lnSpc>
            </a:pPr>
            <a:r>
              <a:rPr lang="en-US" sz="2799">
                <a:solidFill>
                  <a:srgbClr val="283583"/>
                </a:solidFill>
                <a:latin typeface="Alata"/>
                <a:ea typeface="Alata"/>
                <a:cs typeface="Alata"/>
                <a:sym typeface="Alata"/>
              </a:rPr>
              <a:t>Kasvatustieteet</a:t>
            </a:r>
          </a:p>
          <a:p>
            <a:pPr algn="l">
              <a:lnSpc>
                <a:spcPts val="5655"/>
              </a:lnSpc>
            </a:pPr>
            <a:endParaRPr lang="en-US" sz="2799">
              <a:solidFill>
                <a:srgbClr val="283583"/>
              </a:solidFill>
              <a:latin typeface="Alata"/>
              <a:ea typeface="Alata"/>
              <a:cs typeface="Alata"/>
              <a:sym typeface="Alata"/>
            </a:endParaRPr>
          </a:p>
          <a:p>
            <a:pPr algn="l">
              <a:lnSpc>
                <a:spcPts val="5655"/>
              </a:lnSpc>
            </a:pPr>
            <a:r>
              <a:rPr lang="en-US" sz="2799">
                <a:solidFill>
                  <a:srgbClr val="283583"/>
                </a:solidFill>
                <a:latin typeface="Alata"/>
                <a:ea typeface="Alata"/>
                <a:cs typeface="Alata"/>
                <a:sym typeface="Alata"/>
              </a:rPr>
              <a:t>Voit saada pisteitä enintään viidestä aineesta, </a:t>
            </a:r>
          </a:p>
          <a:p>
            <a:pPr algn="l">
              <a:lnSpc>
                <a:spcPts val="5655"/>
              </a:lnSpc>
            </a:pPr>
            <a:r>
              <a:rPr lang="en-US" sz="2799">
                <a:solidFill>
                  <a:srgbClr val="283583"/>
                </a:solidFill>
                <a:latin typeface="Alata"/>
                <a:ea typeface="Alata"/>
                <a:cs typeface="Alata"/>
                <a:sym typeface="Alata"/>
              </a:rPr>
              <a:t>jotka ovat:</a:t>
            </a:r>
          </a:p>
          <a:p>
            <a:pPr marL="604518" lvl="1" indent="-302259" algn="l">
              <a:lnSpc>
                <a:spcPts val="5655"/>
              </a:lnSpc>
              <a:buFont typeface="Arial"/>
              <a:buChar char="•"/>
            </a:pPr>
            <a:r>
              <a:rPr lang="en-US" sz="2799">
                <a:solidFill>
                  <a:srgbClr val="283583"/>
                </a:solidFill>
                <a:latin typeface="Alata"/>
                <a:ea typeface="Alata"/>
                <a:cs typeface="Alata"/>
                <a:sym typeface="Alata"/>
              </a:rPr>
              <a:t>äidinkieli ja kirjallisuus</a:t>
            </a:r>
          </a:p>
          <a:p>
            <a:pPr marL="604518" lvl="1" indent="-302259" algn="l">
              <a:lnSpc>
                <a:spcPts val="5655"/>
              </a:lnSpc>
              <a:buFont typeface="Arial"/>
              <a:buChar char="•"/>
            </a:pPr>
            <a:r>
              <a:rPr lang="en-US" sz="2799">
                <a:solidFill>
                  <a:srgbClr val="283583"/>
                </a:solidFill>
                <a:latin typeface="Alata"/>
                <a:ea typeface="Alata"/>
                <a:cs typeface="Alata"/>
                <a:sym typeface="Alata"/>
              </a:rPr>
              <a:t>matematiikka (pitkä tai lyhyt)</a:t>
            </a:r>
          </a:p>
          <a:p>
            <a:pPr marL="604518" lvl="1" indent="-302259" algn="l">
              <a:lnSpc>
                <a:spcPts val="5655"/>
              </a:lnSpc>
              <a:buFont typeface="Arial"/>
              <a:buChar char="•"/>
            </a:pPr>
            <a:r>
              <a:rPr lang="en-US" sz="2799">
                <a:solidFill>
                  <a:srgbClr val="283583"/>
                </a:solidFill>
                <a:latin typeface="Alata"/>
                <a:ea typeface="Alata"/>
                <a:cs typeface="Alata"/>
                <a:sym typeface="Alata"/>
              </a:rPr>
              <a:t>kolme muuta kirjoittamaasi ainetta, joista saat parhaat pisteet</a:t>
            </a:r>
          </a:p>
          <a:p>
            <a:pPr algn="l">
              <a:lnSpc>
                <a:spcPts val="5655"/>
              </a:lnSpc>
            </a:pPr>
            <a:endParaRPr lang="en-US" sz="2799">
              <a:solidFill>
                <a:srgbClr val="283583"/>
              </a:solidFill>
              <a:latin typeface="Alata"/>
              <a:ea typeface="Alata"/>
              <a:cs typeface="Alata"/>
              <a:sym typeface="Alata"/>
            </a:endParaRPr>
          </a:p>
          <a:p>
            <a:pPr algn="l">
              <a:lnSpc>
                <a:spcPts val="5655"/>
              </a:lnSpc>
            </a:pPr>
            <a:r>
              <a:rPr lang="en-US" sz="2799">
                <a:solidFill>
                  <a:srgbClr val="283583"/>
                </a:solidFill>
                <a:latin typeface="Alata"/>
                <a:ea typeface="Alata"/>
                <a:cs typeface="Alata"/>
                <a:sym typeface="Alata"/>
              </a:rPr>
              <a:t>Pisteitä voi saada enintään 149,9.</a:t>
            </a:r>
          </a:p>
        </p:txBody>
      </p:sp>
      <p:sp>
        <p:nvSpPr>
          <p:cNvPr id="3" name="Freeform 3"/>
          <p:cNvSpPr/>
          <p:nvPr/>
        </p:nvSpPr>
        <p:spPr>
          <a:xfrm>
            <a:off x="10506912" y="736721"/>
            <a:ext cx="7244897" cy="5660076"/>
          </a:xfrm>
          <a:custGeom>
            <a:avLst/>
            <a:gdLst/>
            <a:ahLst/>
            <a:cxnLst/>
            <a:rect l="l" t="t" r="r" b="b"/>
            <a:pathLst>
              <a:path w="7244897" h="5660076">
                <a:moveTo>
                  <a:pt x="0" y="0"/>
                </a:moveTo>
                <a:lnTo>
                  <a:pt x="7244897" y="0"/>
                </a:lnTo>
                <a:lnTo>
                  <a:pt x="7244897" y="5660076"/>
                </a:lnTo>
                <a:lnTo>
                  <a:pt x="0" y="5660076"/>
                </a:lnTo>
                <a:lnTo>
                  <a:pt x="0" y="0"/>
                </a:lnTo>
                <a:close/>
              </a:path>
            </a:pathLst>
          </a:custGeom>
          <a:blipFill>
            <a:blip r:embed="rId3"/>
            <a:stretch>
              <a:fillRect/>
            </a:stretch>
          </a:blipFill>
        </p:spPr>
        <p:txBody>
          <a:bodyPr/>
          <a:lstStyle/>
          <a:p>
            <a:endParaRPr lang="fi-FI"/>
          </a:p>
        </p:txBody>
      </p:sp>
      <p:sp>
        <p:nvSpPr>
          <p:cNvPr id="4" name="TextBox 4"/>
          <p:cNvSpPr txBox="1"/>
          <p:nvPr/>
        </p:nvSpPr>
        <p:spPr>
          <a:xfrm>
            <a:off x="1495513" y="914400"/>
            <a:ext cx="7311995" cy="962314"/>
          </a:xfrm>
          <a:prstGeom prst="rect">
            <a:avLst/>
          </a:prstGeom>
        </p:spPr>
        <p:txBody>
          <a:bodyPr lIns="0" tIns="0" rIns="0" bIns="0" rtlCol="0" anchor="t">
            <a:spAutoFit/>
          </a:bodyPr>
          <a:lstStyle/>
          <a:p>
            <a:pPr algn="l">
              <a:lnSpc>
                <a:spcPts val="7859"/>
              </a:lnSpc>
            </a:pPr>
            <a:r>
              <a:rPr lang="en-US" sz="5613">
                <a:solidFill>
                  <a:srgbClr val="283583"/>
                </a:solidFill>
                <a:latin typeface="Alata"/>
                <a:ea typeface="Alata"/>
                <a:cs typeface="Alata"/>
                <a:sym typeface="Alata"/>
              </a:rPr>
              <a:t>Todistusvalinta 2026</a:t>
            </a:r>
          </a:p>
        </p:txBody>
      </p:sp>
      <p:grpSp>
        <p:nvGrpSpPr>
          <p:cNvPr id="5" name="Group 5"/>
          <p:cNvGrpSpPr>
            <a:grpSpLocks noChangeAspect="1"/>
          </p:cNvGrpSpPr>
          <p:nvPr/>
        </p:nvGrpSpPr>
        <p:grpSpPr>
          <a:xfrm rot="-10800000">
            <a:off x="-1750124" y="7984537"/>
            <a:ext cx="2939419" cy="2302463"/>
            <a:chOff x="0" y="0"/>
            <a:chExt cx="4232466" cy="3315310"/>
          </a:xfrm>
        </p:grpSpPr>
        <p:sp>
          <p:nvSpPr>
            <p:cNvPr id="6" name="Freeform 6"/>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7" name="Freeform 7"/>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8" name="Freeform 8"/>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9" name="Freeform 9"/>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10" name="Freeform 10"/>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11" name="Freeform 11"/>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12" name="Freeform 12"/>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3" name="Freeform 13"/>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sp>
        <p:nvSpPr>
          <p:cNvPr id="14" name="Freeform 14"/>
          <p:cNvSpPr/>
          <p:nvPr/>
        </p:nvSpPr>
        <p:spPr>
          <a:xfrm>
            <a:off x="16298375" y="7513070"/>
            <a:ext cx="1989618" cy="2773930"/>
          </a:xfrm>
          <a:custGeom>
            <a:avLst/>
            <a:gdLst/>
            <a:ahLst/>
            <a:cxnLst/>
            <a:rect l="l" t="t" r="r" b="b"/>
            <a:pathLst>
              <a:path w="1989618" h="2773930">
                <a:moveTo>
                  <a:pt x="0" y="0"/>
                </a:moveTo>
                <a:lnTo>
                  <a:pt x="1989618" y="0"/>
                </a:lnTo>
                <a:lnTo>
                  <a:pt x="1989618" y="2773930"/>
                </a:lnTo>
                <a:lnTo>
                  <a:pt x="0" y="277393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57545" y="2298700"/>
            <a:ext cx="12063265" cy="6959600"/>
          </a:xfrm>
          <a:prstGeom prst="rect">
            <a:avLst/>
          </a:prstGeom>
        </p:spPr>
        <p:txBody>
          <a:bodyPr lIns="0" tIns="0" rIns="0" bIns="0" rtlCol="0" anchor="t">
            <a:spAutoFit/>
          </a:bodyPr>
          <a:lstStyle/>
          <a:p>
            <a:pPr algn="l">
              <a:lnSpc>
                <a:spcPts val="5049"/>
              </a:lnSpc>
            </a:pPr>
            <a:r>
              <a:rPr lang="en-US" sz="2499">
                <a:solidFill>
                  <a:srgbClr val="283583"/>
                </a:solidFill>
                <a:latin typeface="Alata"/>
                <a:ea typeface="Alata"/>
                <a:cs typeface="Alata"/>
                <a:sym typeface="Alata"/>
              </a:rPr>
              <a:t>Tekniikka</a:t>
            </a:r>
          </a:p>
          <a:p>
            <a:pPr algn="l">
              <a:lnSpc>
                <a:spcPts val="5049"/>
              </a:lnSpc>
            </a:pPr>
            <a:r>
              <a:rPr lang="en-US" sz="2499">
                <a:solidFill>
                  <a:srgbClr val="283583"/>
                </a:solidFill>
                <a:latin typeface="Alata"/>
                <a:ea typeface="Alata"/>
                <a:cs typeface="Alata"/>
                <a:sym typeface="Alata"/>
              </a:rPr>
              <a:t>Fysiikka</a:t>
            </a:r>
          </a:p>
          <a:p>
            <a:pPr algn="l">
              <a:lnSpc>
                <a:spcPts val="5049"/>
              </a:lnSpc>
            </a:pPr>
            <a:r>
              <a:rPr lang="en-US" sz="2499">
                <a:solidFill>
                  <a:srgbClr val="283583"/>
                </a:solidFill>
                <a:latin typeface="Alata"/>
                <a:ea typeface="Alata"/>
                <a:cs typeface="Alata"/>
                <a:sym typeface="Alata"/>
              </a:rPr>
              <a:t>Kemia</a:t>
            </a:r>
          </a:p>
          <a:p>
            <a:pPr algn="l">
              <a:lnSpc>
                <a:spcPts val="5049"/>
              </a:lnSpc>
            </a:pPr>
            <a:endParaRPr lang="en-US" sz="2499">
              <a:solidFill>
                <a:srgbClr val="283583"/>
              </a:solidFill>
              <a:latin typeface="Alata"/>
              <a:ea typeface="Alata"/>
              <a:cs typeface="Alata"/>
              <a:sym typeface="Alata"/>
            </a:endParaRPr>
          </a:p>
          <a:p>
            <a:pPr algn="l">
              <a:lnSpc>
                <a:spcPts val="5049"/>
              </a:lnSpc>
            </a:pPr>
            <a:r>
              <a:rPr lang="en-US" sz="2499">
                <a:solidFill>
                  <a:srgbClr val="283583"/>
                </a:solidFill>
                <a:latin typeface="Alata"/>
                <a:ea typeface="Alata"/>
                <a:cs typeface="Alata"/>
                <a:sym typeface="Alata"/>
              </a:rPr>
              <a:t>Voit saada pisteitä enintään viidestä aineesta, jotka ovat:</a:t>
            </a:r>
          </a:p>
          <a:p>
            <a:pPr marL="539749" lvl="1" indent="-269875" algn="l">
              <a:lnSpc>
                <a:spcPts val="5049"/>
              </a:lnSpc>
              <a:buFont typeface="Arial"/>
              <a:buChar char="•"/>
            </a:pPr>
            <a:r>
              <a:rPr lang="en-US" sz="2499">
                <a:solidFill>
                  <a:srgbClr val="283583"/>
                </a:solidFill>
                <a:latin typeface="Alata"/>
                <a:ea typeface="Alata"/>
                <a:cs typeface="Alata"/>
                <a:sym typeface="Alata"/>
              </a:rPr>
              <a:t>matematiikka (pitkä tai lyhyt)</a:t>
            </a:r>
          </a:p>
          <a:p>
            <a:pPr marL="539749" lvl="1" indent="-269875" algn="l">
              <a:lnSpc>
                <a:spcPts val="5049"/>
              </a:lnSpc>
              <a:buFont typeface="Arial"/>
              <a:buChar char="•"/>
            </a:pPr>
            <a:r>
              <a:rPr lang="en-US" sz="2499">
                <a:solidFill>
                  <a:srgbClr val="283583"/>
                </a:solidFill>
                <a:latin typeface="Alata"/>
                <a:ea typeface="Alata"/>
                <a:cs typeface="Alata"/>
                <a:sym typeface="Alata"/>
              </a:rPr>
              <a:t>äidinkieli ja kirjallisuus</a:t>
            </a:r>
          </a:p>
          <a:p>
            <a:pPr marL="539749" lvl="1" indent="-269875" algn="l">
              <a:lnSpc>
                <a:spcPts val="5049"/>
              </a:lnSpc>
              <a:buFont typeface="Arial"/>
              <a:buChar char="•"/>
            </a:pPr>
            <a:r>
              <a:rPr lang="en-US" sz="2499">
                <a:solidFill>
                  <a:srgbClr val="283583"/>
                </a:solidFill>
                <a:latin typeface="Alata"/>
                <a:ea typeface="Alata"/>
                <a:cs typeface="Alata"/>
                <a:sym typeface="Alata"/>
              </a:rPr>
              <a:t>fysiikka tai kemia</a:t>
            </a:r>
          </a:p>
          <a:p>
            <a:pPr marL="539749" lvl="1" indent="-269875" algn="l">
              <a:lnSpc>
                <a:spcPts val="5049"/>
              </a:lnSpc>
              <a:buFont typeface="Arial"/>
              <a:buChar char="•"/>
            </a:pPr>
            <a:r>
              <a:rPr lang="en-US" sz="2499">
                <a:solidFill>
                  <a:srgbClr val="283583"/>
                </a:solidFill>
                <a:latin typeface="Alata"/>
                <a:ea typeface="Alata"/>
                <a:cs typeface="Alata"/>
                <a:sym typeface="Alata"/>
              </a:rPr>
              <a:t>kaksi muuta kirjoittamaasi ainetta, joista saat parhaat pisteet</a:t>
            </a:r>
          </a:p>
          <a:p>
            <a:pPr algn="l">
              <a:lnSpc>
                <a:spcPts val="5049"/>
              </a:lnSpc>
            </a:pPr>
            <a:endParaRPr lang="en-US" sz="2499">
              <a:solidFill>
                <a:srgbClr val="283583"/>
              </a:solidFill>
              <a:latin typeface="Alata"/>
              <a:ea typeface="Alata"/>
              <a:cs typeface="Alata"/>
              <a:sym typeface="Alata"/>
            </a:endParaRPr>
          </a:p>
          <a:p>
            <a:pPr algn="l">
              <a:lnSpc>
                <a:spcPts val="5049"/>
              </a:lnSpc>
            </a:pPr>
            <a:r>
              <a:rPr lang="en-US" sz="2499">
                <a:solidFill>
                  <a:srgbClr val="283583"/>
                </a:solidFill>
                <a:latin typeface="Alata"/>
                <a:ea typeface="Alata"/>
                <a:cs typeface="Alata"/>
                <a:sym typeface="Alata"/>
              </a:rPr>
              <a:t>Pisteitä voi saada enintään 172,1</a:t>
            </a:r>
          </a:p>
        </p:txBody>
      </p:sp>
      <p:sp>
        <p:nvSpPr>
          <p:cNvPr id="3" name="TextBox 3"/>
          <p:cNvSpPr txBox="1"/>
          <p:nvPr/>
        </p:nvSpPr>
        <p:spPr>
          <a:xfrm>
            <a:off x="1189295" y="914400"/>
            <a:ext cx="7311995" cy="967865"/>
          </a:xfrm>
          <a:prstGeom prst="rect">
            <a:avLst/>
          </a:prstGeom>
        </p:spPr>
        <p:txBody>
          <a:bodyPr lIns="0" tIns="0" rIns="0" bIns="0" rtlCol="0" anchor="t">
            <a:spAutoFit/>
          </a:bodyPr>
          <a:lstStyle/>
          <a:p>
            <a:pPr algn="ctr">
              <a:lnSpc>
                <a:spcPts val="7859"/>
              </a:lnSpc>
            </a:pPr>
            <a:r>
              <a:rPr lang="en-US" sz="5613">
                <a:solidFill>
                  <a:srgbClr val="283583"/>
                </a:solidFill>
                <a:latin typeface="Alata"/>
                <a:ea typeface="Alata"/>
                <a:cs typeface="Alata"/>
                <a:sym typeface="Alata"/>
              </a:rPr>
              <a:t>Todistusvalinta 2026</a:t>
            </a:r>
          </a:p>
        </p:txBody>
      </p:sp>
      <p:sp>
        <p:nvSpPr>
          <p:cNvPr id="4" name="Freeform 4"/>
          <p:cNvSpPr/>
          <p:nvPr/>
        </p:nvSpPr>
        <p:spPr>
          <a:xfrm>
            <a:off x="16298375" y="7513070"/>
            <a:ext cx="1989618" cy="2773930"/>
          </a:xfrm>
          <a:custGeom>
            <a:avLst/>
            <a:gdLst/>
            <a:ahLst/>
            <a:cxnLst/>
            <a:rect l="l" t="t" r="r" b="b"/>
            <a:pathLst>
              <a:path w="1989618" h="2773930">
                <a:moveTo>
                  <a:pt x="0" y="0"/>
                </a:moveTo>
                <a:lnTo>
                  <a:pt x="1989618" y="0"/>
                </a:lnTo>
                <a:lnTo>
                  <a:pt x="1989618" y="2773930"/>
                </a:lnTo>
                <a:lnTo>
                  <a:pt x="0" y="27739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5" name="Freeform 5"/>
          <p:cNvSpPr/>
          <p:nvPr/>
        </p:nvSpPr>
        <p:spPr>
          <a:xfrm>
            <a:off x="10089898" y="381912"/>
            <a:ext cx="8056384" cy="5951654"/>
          </a:xfrm>
          <a:custGeom>
            <a:avLst/>
            <a:gdLst/>
            <a:ahLst/>
            <a:cxnLst/>
            <a:rect l="l" t="t" r="r" b="b"/>
            <a:pathLst>
              <a:path w="8056384" h="5951654">
                <a:moveTo>
                  <a:pt x="0" y="0"/>
                </a:moveTo>
                <a:lnTo>
                  <a:pt x="8056383" y="0"/>
                </a:lnTo>
                <a:lnTo>
                  <a:pt x="8056383" y="5951654"/>
                </a:lnTo>
                <a:lnTo>
                  <a:pt x="0" y="5951654"/>
                </a:lnTo>
                <a:lnTo>
                  <a:pt x="0" y="0"/>
                </a:lnTo>
                <a:close/>
              </a:path>
            </a:pathLst>
          </a:custGeom>
          <a:blipFill>
            <a:blip r:embed="rId5"/>
            <a:stretch>
              <a:fillRect/>
            </a:stretch>
          </a:blipFill>
        </p:spPr>
        <p:txBody>
          <a:bodyPr/>
          <a:lstStyle/>
          <a:p>
            <a:endParaRPr lang="fi-FI"/>
          </a:p>
        </p:txBody>
      </p:sp>
      <p:grpSp>
        <p:nvGrpSpPr>
          <p:cNvPr id="6" name="Group 6"/>
          <p:cNvGrpSpPr>
            <a:grpSpLocks noChangeAspect="1"/>
          </p:cNvGrpSpPr>
          <p:nvPr/>
        </p:nvGrpSpPr>
        <p:grpSpPr>
          <a:xfrm rot="-10800000">
            <a:off x="-1750124" y="7984537"/>
            <a:ext cx="2939419" cy="2302463"/>
            <a:chOff x="0" y="0"/>
            <a:chExt cx="4232466" cy="3315310"/>
          </a:xfrm>
        </p:grpSpPr>
        <p:sp>
          <p:nvSpPr>
            <p:cNvPr id="7" name="Freeform 7"/>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8" name="Freeform 8"/>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9" name="Freeform 9"/>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10" name="Freeform 10"/>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11" name="Freeform 11"/>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12" name="Freeform 12"/>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13" name="Freeform 13"/>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4" name="Freeform 14"/>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57545" y="2316886"/>
            <a:ext cx="12063265" cy="6959600"/>
          </a:xfrm>
          <a:prstGeom prst="rect">
            <a:avLst/>
          </a:prstGeom>
        </p:spPr>
        <p:txBody>
          <a:bodyPr lIns="0" tIns="0" rIns="0" bIns="0" rtlCol="0" anchor="t">
            <a:spAutoFit/>
          </a:bodyPr>
          <a:lstStyle/>
          <a:p>
            <a:pPr algn="l">
              <a:lnSpc>
                <a:spcPts val="5049"/>
              </a:lnSpc>
            </a:pPr>
            <a:r>
              <a:rPr lang="en-US" sz="2499">
                <a:solidFill>
                  <a:srgbClr val="283583"/>
                </a:solidFill>
                <a:latin typeface="Alata"/>
                <a:ea typeface="Alata"/>
                <a:cs typeface="Alata"/>
                <a:sym typeface="Alata"/>
              </a:rPr>
              <a:t>Biologia ja ympäristötieteet</a:t>
            </a:r>
          </a:p>
          <a:p>
            <a:pPr algn="l">
              <a:lnSpc>
                <a:spcPts val="5049"/>
              </a:lnSpc>
            </a:pPr>
            <a:r>
              <a:rPr lang="en-US" sz="2499">
                <a:solidFill>
                  <a:srgbClr val="283583"/>
                </a:solidFill>
                <a:latin typeface="Alata"/>
                <a:ea typeface="Alata"/>
                <a:cs typeface="Alata"/>
                <a:sym typeface="Alata"/>
              </a:rPr>
              <a:t>Farmasia</a:t>
            </a:r>
          </a:p>
          <a:p>
            <a:pPr algn="l">
              <a:lnSpc>
                <a:spcPts val="5049"/>
              </a:lnSpc>
            </a:pPr>
            <a:r>
              <a:rPr lang="en-US" sz="2499">
                <a:solidFill>
                  <a:srgbClr val="283583"/>
                </a:solidFill>
                <a:latin typeface="Alata"/>
                <a:ea typeface="Alata"/>
                <a:cs typeface="Alata"/>
                <a:sym typeface="Alata"/>
              </a:rPr>
              <a:t>Geotieteet</a:t>
            </a:r>
          </a:p>
          <a:p>
            <a:pPr algn="l">
              <a:lnSpc>
                <a:spcPts val="5049"/>
              </a:lnSpc>
            </a:pPr>
            <a:endParaRPr lang="en-US" sz="2499">
              <a:solidFill>
                <a:srgbClr val="283583"/>
              </a:solidFill>
              <a:latin typeface="Alata"/>
              <a:ea typeface="Alata"/>
              <a:cs typeface="Alata"/>
              <a:sym typeface="Alata"/>
            </a:endParaRPr>
          </a:p>
          <a:p>
            <a:pPr algn="l">
              <a:lnSpc>
                <a:spcPts val="5049"/>
              </a:lnSpc>
            </a:pPr>
            <a:r>
              <a:rPr lang="en-US" sz="2499">
                <a:solidFill>
                  <a:srgbClr val="283583"/>
                </a:solidFill>
                <a:latin typeface="Alata"/>
                <a:ea typeface="Alata"/>
                <a:cs typeface="Alata"/>
                <a:sym typeface="Alata"/>
              </a:rPr>
              <a:t>Voit saada pisteitä enintään viidestä aineesta, jotka ovat:</a:t>
            </a:r>
          </a:p>
          <a:p>
            <a:pPr marL="539749" lvl="1" indent="-269875" algn="l">
              <a:lnSpc>
                <a:spcPts val="5049"/>
              </a:lnSpc>
              <a:buFont typeface="Arial"/>
              <a:buChar char="•"/>
            </a:pPr>
            <a:r>
              <a:rPr lang="en-US" sz="2499">
                <a:solidFill>
                  <a:srgbClr val="283583"/>
                </a:solidFill>
                <a:latin typeface="Alata"/>
                <a:ea typeface="Alata"/>
                <a:cs typeface="Alata"/>
                <a:sym typeface="Alata"/>
              </a:rPr>
              <a:t>matematiikka (pitkä tai lyhyt)</a:t>
            </a:r>
          </a:p>
          <a:p>
            <a:pPr marL="539749" lvl="1" indent="-269875" algn="l">
              <a:lnSpc>
                <a:spcPts val="5049"/>
              </a:lnSpc>
              <a:buFont typeface="Arial"/>
              <a:buChar char="•"/>
            </a:pPr>
            <a:r>
              <a:rPr lang="en-US" sz="2499">
                <a:solidFill>
                  <a:srgbClr val="283583"/>
                </a:solidFill>
                <a:latin typeface="Alata"/>
                <a:ea typeface="Alata"/>
                <a:cs typeface="Alata"/>
                <a:sym typeface="Alata"/>
              </a:rPr>
              <a:t>äidinkieli ja kirjallisuus</a:t>
            </a:r>
          </a:p>
          <a:p>
            <a:pPr marL="539749" lvl="1" indent="-269875" algn="l">
              <a:lnSpc>
                <a:spcPts val="5049"/>
              </a:lnSpc>
              <a:buFont typeface="Arial"/>
              <a:buChar char="•"/>
            </a:pPr>
            <a:r>
              <a:rPr lang="en-US" sz="2499">
                <a:solidFill>
                  <a:srgbClr val="283583"/>
                </a:solidFill>
                <a:latin typeface="Alata"/>
                <a:ea typeface="Alata"/>
                <a:cs typeface="Alata"/>
                <a:sym typeface="Alata"/>
              </a:rPr>
              <a:t>biologia, kemia tai fysiikka</a:t>
            </a:r>
          </a:p>
          <a:p>
            <a:pPr marL="539749" lvl="1" indent="-269875" algn="l">
              <a:lnSpc>
                <a:spcPts val="5049"/>
              </a:lnSpc>
              <a:buFont typeface="Arial"/>
              <a:buChar char="•"/>
            </a:pPr>
            <a:r>
              <a:rPr lang="en-US" sz="2499">
                <a:solidFill>
                  <a:srgbClr val="283583"/>
                </a:solidFill>
                <a:latin typeface="Alata"/>
                <a:ea typeface="Alata"/>
                <a:cs typeface="Alata"/>
                <a:sym typeface="Alata"/>
              </a:rPr>
              <a:t>kaksi muuta kirjoittamaasi ainetta, joista saat parhaat pisteet</a:t>
            </a:r>
          </a:p>
          <a:p>
            <a:pPr algn="l">
              <a:lnSpc>
                <a:spcPts val="5049"/>
              </a:lnSpc>
            </a:pPr>
            <a:endParaRPr lang="en-US" sz="2499">
              <a:solidFill>
                <a:srgbClr val="283583"/>
              </a:solidFill>
              <a:latin typeface="Alata"/>
              <a:ea typeface="Alata"/>
              <a:cs typeface="Alata"/>
              <a:sym typeface="Alata"/>
            </a:endParaRPr>
          </a:p>
          <a:p>
            <a:pPr algn="l">
              <a:lnSpc>
                <a:spcPts val="5049"/>
              </a:lnSpc>
            </a:pPr>
            <a:r>
              <a:rPr lang="en-US" sz="2499">
                <a:solidFill>
                  <a:srgbClr val="283583"/>
                </a:solidFill>
                <a:latin typeface="Alata"/>
                <a:ea typeface="Alata"/>
                <a:cs typeface="Alata"/>
                <a:sym typeface="Alata"/>
              </a:rPr>
              <a:t>Pisteitä voi saada enintään 164,6.</a:t>
            </a:r>
          </a:p>
        </p:txBody>
      </p:sp>
      <p:sp>
        <p:nvSpPr>
          <p:cNvPr id="3" name="TextBox 3"/>
          <p:cNvSpPr txBox="1"/>
          <p:nvPr/>
        </p:nvSpPr>
        <p:spPr>
          <a:xfrm>
            <a:off x="1028700" y="914400"/>
            <a:ext cx="7311995" cy="967865"/>
          </a:xfrm>
          <a:prstGeom prst="rect">
            <a:avLst/>
          </a:prstGeom>
        </p:spPr>
        <p:txBody>
          <a:bodyPr lIns="0" tIns="0" rIns="0" bIns="0" rtlCol="0" anchor="t">
            <a:spAutoFit/>
          </a:bodyPr>
          <a:lstStyle/>
          <a:p>
            <a:pPr algn="ctr">
              <a:lnSpc>
                <a:spcPts val="7859"/>
              </a:lnSpc>
            </a:pPr>
            <a:r>
              <a:rPr lang="en-US" sz="5613">
                <a:solidFill>
                  <a:srgbClr val="283583"/>
                </a:solidFill>
                <a:latin typeface="Alata"/>
                <a:ea typeface="Alata"/>
                <a:cs typeface="Alata"/>
                <a:sym typeface="Alata"/>
              </a:rPr>
              <a:t>Todistusvalinta 2026</a:t>
            </a:r>
          </a:p>
        </p:txBody>
      </p:sp>
      <p:sp>
        <p:nvSpPr>
          <p:cNvPr id="4" name="Freeform 4"/>
          <p:cNvSpPr/>
          <p:nvPr/>
        </p:nvSpPr>
        <p:spPr>
          <a:xfrm>
            <a:off x="16298375" y="7513070"/>
            <a:ext cx="1989618" cy="2773930"/>
          </a:xfrm>
          <a:custGeom>
            <a:avLst/>
            <a:gdLst/>
            <a:ahLst/>
            <a:cxnLst/>
            <a:rect l="l" t="t" r="r" b="b"/>
            <a:pathLst>
              <a:path w="1989618" h="2773930">
                <a:moveTo>
                  <a:pt x="0" y="0"/>
                </a:moveTo>
                <a:lnTo>
                  <a:pt x="1989618" y="0"/>
                </a:lnTo>
                <a:lnTo>
                  <a:pt x="1989618" y="2773930"/>
                </a:lnTo>
                <a:lnTo>
                  <a:pt x="0" y="27739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5" name="Freeform 5"/>
          <p:cNvSpPr/>
          <p:nvPr/>
        </p:nvSpPr>
        <p:spPr>
          <a:xfrm>
            <a:off x="10865061" y="729854"/>
            <a:ext cx="7262698" cy="5392553"/>
          </a:xfrm>
          <a:custGeom>
            <a:avLst/>
            <a:gdLst/>
            <a:ahLst/>
            <a:cxnLst/>
            <a:rect l="l" t="t" r="r" b="b"/>
            <a:pathLst>
              <a:path w="7262698" h="5392553">
                <a:moveTo>
                  <a:pt x="0" y="0"/>
                </a:moveTo>
                <a:lnTo>
                  <a:pt x="7262698" y="0"/>
                </a:lnTo>
                <a:lnTo>
                  <a:pt x="7262698" y="5392554"/>
                </a:lnTo>
                <a:lnTo>
                  <a:pt x="0" y="5392554"/>
                </a:lnTo>
                <a:lnTo>
                  <a:pt x="0" y="0"/>
                </a:lnTo>
                <a:close/>
              </a:path>
            </a:pathLst>
          </a:custGeom>
          <a:blipFill>
            <a:blip r:embed="rId5"/>
            <a:stretch>
              <a:fillRect/>
            </a:stretch>
          </a:blipFill>
        </p:spPr>
        <p:txBody>
          <a:bodyPr/>
          <a:lstStyle/>
          <a:p>
            <a:endParaRPr lang="fi-FI"/>
          </a:p>
        </p:txBody>
      </p:sp>
      <p:grpSp>
        <p:nvGrpSpPr>
          <p:cNvPr id="6" name="Group 6"/>
          <p:cNvGrpSpPr>
            <a:grpSpLocks noChangeAspect="1"/>
          </p:cNvGrpSpPr>
          <p:nvPr/>
        </p:nvGrpSpPr>
        <p:grpSpPr>
          <a:xfrm rot="-10800000">
            <a:off x="-1750124" y="7984537"/>
            <a:ext cx="2939419" cy="2302463"/>
            <a:chOff x="0" y="0"/>
            <a:chExt cx="4232466" cy="3315310"/>
          </a:xfrm>
        </p:grpSpPr>
        <p:sp>
          <p:nvSpPr>
            <p:cNvPr id="7" name="Freeform 7"/>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8" name="Freeform 8"/>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9" name="Freeform 9"/>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10" name="Freeform 10"/>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11" name="Freeform 11"/>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12" name="Freeform 12"/>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13" name="Freeform 13"/>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4" name="Freeform 14"/>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57545" y="2316886"/>
            <a:ext cx="12063265" cy="6959600"/>
          </a:xfrm>
          <a:prstGeom prst="rect">
            <a:avLst/>
          </a:prstGeom>
        </p:spPr>
        <p:txBody>
          <a:bodyPr lIns="0" tIns="0" rIns="0" bIns="0" rtlCol="0" anchor="t">
            <a:spAutoFit/>
          </a:bodyPr>
          <a:lstStyle/>
          <a:p>
            <a:pPr algn="l">
              <a:lnSpc>
                <a:spcPts val="5049"/>
              </a:lnSpc>
            </a:pPr>
            <a:r>
              <a:rPr lang="en-US" sz="2499">
                <a:solidFill>
                  <a:srgbClr val="283583"/>
                </a:solidFill>
                <a:latin typeface="Alata"/>
                <a:ea typeface="Alata"/>
                <a:cs typeface="Alata"/>
                <a:sym typeface="Alata"/>
              </a:rPr>
              <a:t>Filosofia</a:t>
            </a:r>
          </a:p>
          <a:p>
            <a:pPr algn="l">
              <a:lnSpc>
                <a:spcPts val="5049"/>
              </a:lnSpc>
            </a:pPr>
            <a:r>
              <a:rPr lang="en-US" sz="2499">
                <a:solidFill>
                  <a:srgbClr val="283583"/>
                </a:solidFill>
                <a:latin typeface="Alata"/>
                <a:ea typeface="Alata"/>
                <a:cs typeface="Alata"/>
                <a:sym typeface="Alata"/>
              </a:rPr>
              <a:t>Historia</a:t>
            </a:r>
          </a:p>
          <a:p>
            <a:pPr algn="l">
              <a:lnSpc>
                <a:spcPts val="5049"/>
              </a:lnSpc>
            </a:pPr>
            <a:r>
              <a:rPr lang="en-US" sz="2499">
                <a:solidFill>
                  <a:srgbClr val="283583"/>
                </a:solidFill>
                <a:latin typeface="Alata"/>
                <a:ea typeface="Alata"/>
                <a:cs typeface="Alata"/>
                <a:sym typeface="Alata"/>
              </a:rPr>
              <a:t>Teologia</a:t>
            </a:r>
          </a:p>
          <a:p>
            <a:pPr algn="l">
              <a:lnSpc>
                <a:spcPts val="5049"/>
              </a:lnSpc>
            </a:pPr>
            <a:endParaRPr lang="en-US" sz="2499">
              <a:solidFill>
                <a:srgbClr val="283583"/>
              </a:solidFill>
              <a:latin typeface="Alata"/>
              <a:ea typeface="Alata"/>
              <a:cs typeface="Alata"/>
              <a:sym typeface="Alata"/>
            </a:endParaRPr>
          </a:p>
          <a:p>
            <a:pPr algn="l">
              <a:lnSpc>
                <a:spcPts val="5049"/>
              </a:lnSpc>
            </a:pPr>
            <a:r>
              <a:rPr lang="en-US" sz="2499">
                <a:solidFill>
                  <a:srgbClr val="283583"/>
                </a:solidFill>
                <a:latin typeface="Alata"/>
                <a:ea typeface="Alata"/>
                <a:cs typeface="Alata"/>
                <a:sym typeface="Alata"/>
              </a:rPr>
              <a:t>Voit saada pisteitä enintään viidestä aineesta, jotka ovat:</a:t>
            </a:r>
          </a:p>
          <a:p>
            <a:pPr algn="l">
              <a:lnSpc>
                <a:spcPts val="5049"/>
              </a:lnSpc>
            </a:pPr>
            <a:endParaRPr lang="en-US" sz="2499">
              <a:solidFill>
                <a:srgbClr val="283583"/>
              </a:solidFill>
              <a:latin typeface="Alata"/>
              <a:ea typeface="Alata"/>
              <a:cs typeface="Alata"/>
              <a:sym typeface="Alata"/>
            </a:endParaRPr>
          </a:p>
          <a:p>
            <a:pPr marL="539749" lvl="1" indent="-269875" algn="l">
              <a:lnSpc>
                <a:spcPts val="5049"/>
              </a:lnSpc>
              <a:buFont typeface="Arial"/>
              <a:buChar char="•"/>
            </a:pPr>
            <a:r>
              <a:rPr lang="en-US" sz="2499">
                <a:solidFill>
                  <a:srgbClr val="283583"/>
                </a:solidFill>
                <a:latin typeface="Alata"/>
                <a:ea typeface="Alata"/>
                <a:cs typeface="Alata"/>
                <a:sym typeface="Alata"/>
              </a:rPr>
              <a:t>äidinkieli ja kirjallisuus</a:t>
            </a:r>
          </a:p>
          <a:p>
            <a:pPr marL="539749" lvl="1" indent="-269875" algn="l">
              <a:lnSpc>
                <a:spcPts val="5049"/>
              </a:lnSpc>
              <a:buFont typeface="Arial"/>
              <a:buChar char="•"/>
            </a:pPr>
            <a:r>
              <a:rPr lang="en-US" sz="2499">
                <a:solidFill>
                  <a:srgbClr val="283583"/>
                </a:solidFill>
                <a:latin typeface="Alata"/>
                <a:ea typeface="Alata"/>
                <a:cs typeface="Alata"/>
                <a:sym typeface="Alata"/>
              </a:rPr>
              <a:t>filosofia tai historia tai uskonto tai elämänkatsomustieto</a:t>
            </a:r>
          </a:p>
          <a:p>
            <a:pPr marL="539749" lvl="1" indent="-269875" algn="l">
              <a:lnSpc>
                <a:spcPts val="5049"/>
              </a:lnSpc>
              <a:buFont typeface="Arial"/>
              <a:buChar char="•"/>
            </a:pPr>
            <a:r>
              <a:rPr lang="en-US" sz="2499">
                <a:solidFill>
                  <a:srgbClr val="283583"/>
                </a:solidFill>
                <a:latin typeface="Alata"/>
                <a:ea typeface="Alata"/>
                <a:cs typeface="Alata"/>
                <a:sym typeface="Alata"/>
              </a:rPr>
              <a:t>kolme muuta kirjoittamaasi ainetta, joista saat parhaat pisteet</a:t>
            </a:r>
          </a:p>
          <a:p>
            <a:pPr algn="l">
              <a:lnSpc>
                <a:spcPts val="5049"/>
              </a:lnSpc>
            </a:pPr>
            <a:endParaRPr lang="en-US" sz="2499">
              <a:solidFill>
                <a:srgbClr val="283583"/>
              </a:solidFill>
              <a:latin typeface="Alata"/>
              <a:ea typeface="Alata"/>
              <a:cs typeface="Alata"/>
              <a:sym typeface="Alata"/>
            </a:endParaRPr>
          </a:p>
          <a:p>
            <a:pPr algn="l">
              <a:lnSpc>
                <a:spcPts val="5049"/>
              </a:lnSpc>
            </a:pPr>
            <a:r>
              <a:rPr lang="en-US" sz="2499">
                <a:solidFill>
                  <a:srgbClr val="283583"/>
                </a:solidFill>
                <a:latin typeface="Alata"/>
                <a:ea typeface="Alata"/>
                <a:cs typeface="Alata"/>
                <a:sym typeface="Alata"/>
              </a:rPr>
              <a:t>Pisteitä voi saada enintään 155,6.</a:t>
            </a:r>
          </a:p>
        </p:txBody>
      </p:sp>
      <p:sp>
        <p:nvSpPr>
          <p:cNvPr id="3" name="TextBox 3"/>
          <p:cNvSpPr txBox="1"/>
          <p:nvPr/>
        </p:nvSpPr>
        <p:spPr>
          <a:xfrm>
            <a:off x="1028700" y="914400"/>
            <a:ext cx="7311995" cy="967865"/>
          </a:xfrm>
          <a:prstGeom prst="rect">
            <a:avLst/>
          </a:prstGeom>
        </p:spPr>
        <p:txBody>
          <a:bodyPr lIns="0" tIns="0" rIns="0" bIns="0" rtlCol="0" anchor="t">
            <a:spAutoFit/>
          </a:bodyPr>
          <a:lstStyle/>
          <a:p>
            <a:pPr algn="ctr">
              <a:lnSpc>
                <a:spcPts val="7859"/>
              </a:lnSpc>
            </a:pPr>
            <a:r>
              <a:rPr lang="en-US" sz="5613">
                <a:solidFill>
                  <a:srgbClr val="283583"/>
                </a:solidFill>
                <a:latin typeface="Alata"/>
                <a:ea typeface="Alata"/>
                <a:cs typeface="Alata"/>
                <a:sym typeface="Alata"/>
              </a:rPr>
              <a:t>Todistusvalinta 2026</a:t>
            </a:r>
          </a:p>
        </p:txBody>
      </p:sp>
      <p:sp>
        <p:nvSpPr>
          <p:cNvPr id="4" name="Freeform 4"/>
          <p:cNvSpPr/>
          <p:nvPr/>
        </p:nvSpPr>
        <p:spPr>
          <a:xfrm>
            <a:off x="16298375" y="7513070"/>
            <a:ext cx="1989618" cy="2773930"/>
          </a:xfrm>
          <a:custGeom>
            <a:avLst/>
            <a:gdLst/>
            <a:ahLst/>
            <a:cxnLst/>
            <a:rect l="l" t="t" r="r" b="b"/>
            <a:pathLst>
              <a:path w="1989618" h="2773930">
                <a:moveTo>
                  <a:pt x="0" y="0"/>
                </a:moveTo>
                <a:lnTo>
                  <a:pt x="1989618" y="0"/>
                </a:lnTo>
                <a:lnTo>
                  <a:pt x="1989618" y="2773930"/>
                </a:lnTo>
                <a:lnTo>
                  <a:pt x="0" y="27739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grpSp>
        <p:nvGrpSpPr>
          <p:cNvPr id="5" name="Group 5"/>
          <p:cNvGrpSpPr>
            <a:grpSpLocks noChangeAspect="1"/>
          </p:cNvGrpSpPr>
          <p:nvPr/>
        </p:nvGrpSpPr>
        <p:grpSpPr>
          <a:xfrm rot="-10800000">
            <a:off x="-1750124" y="7984537"/>
            <a:ext cx="2939419" cy="2302463"/>
            <a:chOff x="0" y="0"/>
            <a:chExt cx="4232466" cy="3315310"/>
          </a:xfrm>
        </p:grpSpPr>
        <p:sp>
          <p:nvSpPr>
            <p:cNvPr id="6" name="Freeform 6"/>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7" name="Freeform 7"/>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8" name="Freeform 8"/>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9" name="Freeform 9"/>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10" name="Freeform 10"/>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11" name="Freeform 11"/>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12" name="Freeform 12"/>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3" name="Freeform 13"/>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sp>
        <p:nvSpPr>
          <p:cNvPr id="14" name="Freeform 14"/>
          <p:cNvSpPr/>
          <p:nvPr/>
        </p:nvSpPr>
        <p:spPr>
          <a:xfrm>
            <a:off x="10297023" y="731301"/>
            <a:ext cx="7618700" cy="5494987"/>
          </a:xfrm>
          <a:custGeom>
            <a:avLst/>
            <a:gdLst/>
            <a:ahLst/>
            <a:cxnLst/>
            <a:rect l="l" t="t" r="r" b="b"/>
            <a:pathLst>
              <a:path w="7618700" h="5494987">
                <a:moveTo>
                  <a:pt x="0" y="0"/>
                </a:moveTo>
                <a:lnTo>
                  <a:pt x="7618700" y="0"/>
                </a:lnTo>
                <a:lnTo>
                  <a:pt x="7618700" y="5494987"/>
                </a:lnTo>
                <a:lnTo>
                  <a:pt x="0" y="5494987"/>
                </a:lnTo>
                <a:lnTo>
                  <a:pt x="0" y="0"/>
                </a:lnTo>
                <a:close/>
              </a:path>
            </a:pathLst>
          </a:custGeom>
          <a:blipFill>
            <a:blip r:embed="rId5"/>
            <a:stretch>
              <a:fillRect/>
            </a:stretch>
          </a:blipFill>
        </p:spPr>
        <p:txBody>
          <a:bodyPr/>
          <a:lstStyle/>
          <a:p>
            <a:endParaRPr lang="fi-FI"/>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60171" y="3215527"/>
            <a:ext cx="16751639" cy="2012087"/>
          </a:xfrm>
          <a:prstGeom prst="rect">
            <a:avLst/>
          </a:prstGeom>
        </p:spPr>
        <p:txBody>
          <a:bodyPr lIns="0" tIns="0" rIns="0" bIns="0" rtlCol="0" anchor="t">
            <a:spAutoFit/>
          </a:bodyPr>
          <a:lstStyle/>
          <a:p>
            <a:pPr algn="ctr">
              <a:lnSpc>
                <a:spcPts val="8100"/>
              </a:lnSpc>
            </a:pPr>
            <a:endParaRPr/>
          </a:p>
          <a:p>
            <a:pPr algn="ctr">
              <a:lnSpc>
                <a:spcPts val="8100"/>
              </a:lnSpc>
            </a:pPr>
            <a:r>
              <a:rPr lang="en-US" sz="5786">
                <a:solidFill>
                  <a:srgbClr val="293583"/>
                </a:solidFill>
                <a:latin typeface="Alata"/>
                <a:ea typeface="Alata"/>
                <a:cs typeface="Alata"/>
                <a:sym typeface="Alata"/>
              </a:rPr>
              <a:t>Iloa ruotsin opiskeluun!</a:t>
            </a:r>
          </a:p>
        </p:txBody>
      </p:sp>
      <p:sp>
        <p:nvSpPr>
          <p:cNvPr id="3" name="Freeform 3"/>
          <p:cNvSpPr/>
          <p:nvPr/>
        </p:nvSpPr>
        <p:spPr>
          <a:xfrm>
            <a:off x="16298375" y="7513070"/>
            <a:ext cx="1989618" cy="2773930"/>
          </a:xfrm>
          <a:custGeom>
            <a:avLst/>
            <a:gdLst/>
            <a:ahLst/>
            <a:cxnLst/>
            <a:rect l="l" t="t" r="r" b="b"/>
            <a:pathLst>
              <a:path w="1989618" h="2773930">
                <a:moveTo>
                  <a:pt x="0" y="0"/>
                </a:moveTo>
                <a:lnTo>
                  <a:pt x="1989618" y="0"/>
                </a:lnTo>
                <a:lnTo>
                  <a:pt x="1989618" y="2773930"/>
                </a:lnTo>
                <a:lnTo>
                  <a:pt x="0" y="27739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4" name="Group 4"/>
          <p:cNvGrpSpPr>
            <a:grpSpLocks noChangeAspect="1"/>
          </p:cNvGrpSpPr>
          <p:nvPr/>
        </p:nvGrpSpPr>
        <p:grpSpPr>
          <a:xfrm>
            <a:off x="15348575" y="0"/>
            <a:ext cx="2939419" cy="2302463"/>
            <a:chOff x="0" y="0"/>
            <a:chExt cx="4232466" cy="3315310"/>
          </a:xfrm>
        </p:grpSpPr>
        <p:sp>
          <p:nvSpPr>
            <p:cNvPr id="5" name="Freeform 5"/>
            <p:cNvSpPr/>
            <p:nvPr/>
          </p:nvSpPr>
          <p:spPr>
            <a:xfrm>
              <a:off x="3024124" y="63500"/>
              <a:ext cx="987679" cy="2849118"/>
            </a:xfrm>
            <a:custGeom>
              <a:avLst/>
              <a:gdLst/>
              <a:ahLst/>
              <a:cxnLst/>
              <a:rect l="l" t="t" r="r" b="b"/>
              <a:pathLst>
                <a:path w="987679" h="2849118">
                  <a:moveTo>
                    <a:pt x="0" y="0"/>
                  </a:moveTo>
                  <a:cubicBezTo>
                    <a:pt x="303530" y="252349"/>
                    <a:pt x="534035" y="586486"/>
                    <a:pt x="647446" y="972312"/>
                  </a:cubicBezTo>
                  <a:cubicBezTo>
                    <a:pt x="816991" y="1548765"/>
                    <a:pt x="734187" y="2187575"/>
                    <a:pt x="412877" y="2696337"/>
                  </a:cubicBezTo>
                  <a:cubicBezTo>
                    <a:pt x="362839" y="2775458"/>
                    <a:pt x="435102" y="2849118"/>
                    <a:pt x="508127" y="2849118"/>
                  </a:cubicBezTo>
                  <a:cubicBezTo>
                    <a:pt x="540512" y="2849118"/>
                    <a:pt x="573151" y="2834640"/>
                    <a:pt x="595249" y="2799588"/>
                  </a:cubicBezTo>
                  <a:cubicBezTo>
                    <a:pt x="793242" y="2486152"/>
                    <a:pt x="906018" y="2126361"/>
                    <a:pt x="935736" y="1757553"/>
                  </a:cubicBezTo>
                  <a:cubicBezTo>
                    <a:pt x="987679" y="1112393"/>
                    <a:pt x="764540" y="463550"/>
                    <a:pt x="311277" y="0"/>
                  </a:cubicBezTo>
                  <a:close/>
                </a:path>
              </a:pathLst>
            </a:custGeom>
            <a:solidFill>
              <a:srgbClr val="009941"/>
            </a:solidFill>
          </p:spPr>
          <p:txBody>
            <a:bodyPr/>
            <a:lstStyle/>
            <a:p>
              <a:endParaRPr lang="fi-FI"/>
            </a:p>
          </p:txBody>
        </p:sp>
        <p:sp>
          <p:nvSpPr>
            <p:cNvPr id="6" name="Freeform 6"/>
            <p:cNvSpPr/>
            <p:nvPr/>
          </p:nvSpPr>
          <p:spPr>
            <a:xfrm>
              <a:off x="25273" y="63246"/>
              <a:ext cx="3037332" cy="2123440"/>
            </a:xfrm>
            <a:custGeom>
              <a:avLst/>
              <a:gdLst/>
              <a:ahLst/>
              <a:cxnLst/>
              <a:rect l="l" t="t" r="r" b="b"/>
              <a:pathLst>
                <a:path w="3037332" h="2123440">
                  <a:moveTo>
                    <a:pt x="482346" y="254"/>
                  </a:moveTo>
                  <a:cubicBezTo>
                    <a:pt x="475869" y="10541"/>
                    <a:pt x="469646" y="21082"/>
                    <a:pt x="463804" y="32004"/>
                  </a:cubicBezTo>
                  <a:cubicBezTo>
                    <a:pt x="428625" y="96393"/>
                    <a:pt x="423926" y="168783"/>
                    <a:pt x="411861" y="238252"/>
                  </a:cubicBezTo>
                  <a:cubicBezTo>
                    <a:pt x="370459" y="245237"/>
                    <a:pt x="332613" y="248793"/>
                    <a:pt x="296037" y="258318"/>
                  </a:cubicBezTo>
                  <a:cubicBezTo>
                    <a:pt x="202565" y="282575"/>
                    <a:pt x="132588" y="341757"/>
                    <a:pt x="87376" y="433324"/>
                  </a:cubicBezTo>
                  <a:cubicBezTo>
                    <a:pt x="0" y="667258"/>
                    <a:pt x="144018" y="826643"/>
                    <a:pt x="144018" y="826643"/>
                  </a:cubicBezTo>
                  <a:cubicBezTo>
                    <a:pt x="144018" y="826643"/>
                    <a:pt x="265557" y="993267"/>
                    <a:pt x="391160" y="993267"/>
                  </a:cubicBezTo>
                  <a:cubicBezTo>
                    <a:pt x="425450" y="993267"/>
                    <a:pt x="460121" y="980821"/>
                    <a:pt x="492633" y="949198"/>
                  </a:cubicBezTo>
                  <a:cubicBezTo>
                    <a:pt x="486791" y="969772"/>
                    <a:pt x="482854" y="984758"/>
                    <a:pt x="478155" y="999490"/>
                  </a:cubicBezTo>
                  <a:cubicBezTo>
                    <a:pt x="440563" y="1117600"/>
                    <a:pt x="424815" y="1238123"/>
                    <a:pt x="436245" y="1362456"/>
                  </a:cubicBezTo>
                  <a:cubicBezTo>
                    <a:pt x="459105" y="1612392"/>
                    <a:pt x="556387" y="1819783"/>
                    <a:pt x="737616" y="1977517"/>
                  </a:cubicBezTo>
                  <a:cubicBezTo>
                    <a:pt x="775589" y="2010537"/>
                    <a:pt x="819277" y="2038858"/>
                    <a:pt x="864489" y="2058797"/>
                  </a:cubicBezTo>
                  <a:cubicBezTo>
                    <a:pt x="906526" y="2077466"/>
                    <a:pt x="946785" y="2086610"/>
                    <a:pt x="984377" y="2086610"/>
                  </a:cubicBezTo>
                  <a:cubicBezTo>
                    <a:pt x="1059307" y="2086610"/>
                    <a:pt x="1123315" y="2049780"/>
                    <a:pt x="1168781" y="1977644"/>
                  </a:cubicBezTo>
                  <a:cubicBezTo>
                    <a:pt x="1174877" y="1967865"/>
                    <a:pt x="1183894" y="1960118"/>
                    <a:pt x="1194308" y="1948307"/>
                  </a:cubicBezTo>
                  <a:lnTo>
                    <a:pt x="1270254" y="2014982"/>
                  </a:lnTo>
                  <a:cubicBezTo>
                    <a:pt x="1360424" y="2088007"/>
                    <a:pt x="1462151" y="2123440"/>
                    <a:pt x="1562227" y="2123440"/>
                  </a:cubicBezTo>
                  <a:cubicBezTo>
                    <a:pt x="1706626" y="2123440"/>
                    <a:pt x="1847850" y="2049653"/>
                    <a:pt x="1946275" y="1908302"/>
                  </a:cubicBezTo>
                  <a:cubicBezTo>
                    <a:pt x="1987169" y="1849628"/>
                    <a:pt x="2017395" y="1784985"/>
                    <a:pt x="2036064" y="1714246"/>
                  </a:cubicBezTo>
                  <a:cubicBezTo>
                    <a:pt x="2040636" y="1696974"/>
                    <a:pt x="2048383" y="1680591"/>
                    <a:pt x="2056765" y="1658620"/>
                  </a:cubicBezTo>
                  <a:cubicBezTo>
                    <a:pt x="2082292" y="1670177"/>
                    <a:pt x="2102739" y="1680718"/>
                    <a:pt x="2124075" y="1688719"/>
                  </a:cubicBezTo>
                  <a:cubicBezTo>
                    <a:pt x="2206625" y="1719961"/>
                    <a:pt x="2289810" y="1741170"/>
                    <a:pt x="2377440" y="1741170"/>
                  </a:cubicBezTo>
                  <a:cubicBezTo>
                    <a:pt x="2395728" y="1741170"/>
                    <a:pt x="2414143" y="1740281"/>
                    <a:pt x="2432812" y="1738249"/>
                  </a:cubicBezTo>
                  <a:cubicBezTo>
                    <a:pt x="2745867" y="1705610"/>
                    <a:pt x="2931160" y="1386078"/>
                    <a:pt x="2885948" y="1100455"/>
                  </a:cubicBezTo>
                  <a:cubicBezTo>
                    <a:pt x="2880614" y="1066673"/>
                    <a:pt x="2874518" y="1033018"/>
                    <a:pt x="2869565" y="1004697"/>
                  </a:cubicBezTo>
                  <a:cubicBezTo>
                    <a:pt x="2891536" y="963930"/>
                    <a:pt x="2912491" y="929386"/>
                    <a:pt x="2929128" y="892683"/>
                  </a:cubicBezTo>
                  <a:lnTo>
                    <a:pt x="2972181" y="778891"/>
                  </a:lnTo>
                  <a:cubicBezTo>
                    <a:pt x="3028696" y="598551"/>
                    <a:pt x="3037332" y="414782"/>
                    <a:pt x="3008122" y="228600"/>
                  </a:cubicBezTo>
                  <a:cubicBezTo>
                    <a:pt x="2995676" y="149098"/>
                    <a:pt x="2976245" y="72898"/>
                    <a:pt x="2949702" y="0"/>
                  </a:cubicBezTo>
                  <a:close/>
                </a:path>
              </a:pathLst>
            </a:custGeom>
            <a:solidFill>
              <a:srgbClr val="283583"/>
            </a:solidFill>
          </p:spPr>
          <p:txBody>
            <a:bodyPr/>
            <a:lstStyle/>
            <a:p>
              <a:endParaRPr lang="fi-FI"/>
            </a:p>
          </p:txBody>
        </p:sp>
        <p:sp>
          <p:nvSpPr>
            <p:cNvPr id="7" name="Freeform 7"/>
            <p:cNvSpPr/>
            <p:nvPr/>
          </p:nvSpPr>
          <p:spPr>
            <a:xfrm>
              <a:off x="63500" y="63500"/>
              <a:ext cx="3020187" cy="2144522"/>
            </a:xfrm>
            <a:custGeom>
              <a:avLst/>
              <a:gdLst/>
              <a:ahLst/>
              <a:cxnLst/>
              <a:rect l="l" t="t" r="r" b="b"/>
              <a:pathLst>
                <a:path w="3020187" h="2144522">
                  <a:moveTo>
                    <a:pt x="419481" y="0"/>
                  </a:moveTo>
                  <a:cubicBezTo>
                    <a:pt x="415163" y="7112"/>
                    <a:pt x="411099" y="14351"/>
                    <a:pt x="407035" y="21717"/>
                  </a:cubicBezTo>
                  <a:lnTo>
                    <a:pt x="407035" y="21717"/>
                  </a:lnTo>
                  <a:cubicBezTo>
                    <a:pt x="383921" y="64008"/>
                    <a:pt x="373253" y="109093"/>
                    <a:pt x="365760" y="152527"/>
                  </a:cubicBezTo>
                  <a:lnTo>
                    <a:pt x="359156" y="194056"/>
                  </a:lnTo>
                  <a:cubicBezTo>
                    <a:pt x="357886" y="202692"/>
                    <a:pt x="356616" y="211201"/>
                    <a:pt x="355219" y="219583"/>
                  </a:cubicBezTo>
                  <a:lnTo>
                    <a:pt x="355219" y="219583"/>
                  </a:lnTo>
                  <a:lnTo>
                    <a:pt x="331597" y="223139"/>
                  </a:lnTo>
                  <a:cubicBezTo>
                    <a:pt x="305054" y="226949"/>
                    <a:pt x="278384" y="230886"/>
                    <a:pt x="252222" y="237617"/>
                  </a:cubicBezTo>
                  <a:cubicBezTo>
                    <a:pt x="152400" y="263525"/>
                    <a:pt x="77724" y="327025"/>
                    <a:pt x="30099" y="423672"/>
                  </a:cubicBezTo>
                  <a:lnTo>
                    <a:pt x="29591" y="424561"/>
                  </a:lnTo>
                  <a:lnTo>
                    <a:pt x="29210" y="425577"/>
                  </a:lnTo>
                  <a:cubicBezTo>
                    <a:pt x="8255" y="482600"/>
                    <a:pt x="0" y="535559"/>
                    <a:pt x="0" y="583311"/>
                  </a:cubicBezTo>
                  <a:cubicBezTo>
                    <a:pt x="0" y="732917"/>
                    <a:pt x="80645" y="829691"/>
                    <a:pt x="89408" y="839597"/>
                  </a:cubicBezTo>
                  <a:cubicBezTo>
                    <a:pt x="92964" y="844296"/>
                    <a:pt x="111506" y="868680"/>
                    <a:pt x="139700" y="897763"/>
                  </a:cubicBezTo>
                  <a:cubicBezTo>
                    <a:pt x="184658" y="943864"/>
                    <a:pt x="266954" y="1014222"/>
                    <a:pt x="353568" y="1014222"/>
                  </a:cubicBezTo>
                  <a:cubicBezTo>
                    <a:pt x="374777" y="1014222"/>
                    <a:pt x="396367" y="1010031"/>
                    <a:pt x="417703" y="1000125"/>
                  </a:cubicBezTo>
                  <a:cubicBezTo>
                    <a:pt x="381000" y="1118235"/>
                    <a:pt x="365633" y="1239139"/>
                    <a:pt x="377190" y="1364107"/>
                  </a:cubicBezTo>
                  <a:cubicBezTo>
                    <a:pt x="400431" y="1618742"/>
                    <a:pt x="499872" y="1831340"/>
                    <a:pt x="685673" y="1993138"/>
                  </a:cubicBezTo>
                  <a:lnTo>
                    <a:pt x="685673" y="1993138"/>
                  </a:lnTo>
                  <a:cubicBezTo>
                    <a:pt x="725170" y="2027428"/>
                    <a:pt x="770636" y="2056892"/>
                    <a:pt x="817880" y="2077720"/>
                  </a:cubicBezTo>
                  <a:cubicBezTo>
                    <a:pt x="862584" y="2097405"/>
                    <a:pt x="905764" y="2107311"/>
                    <a:pt x="946277" y="2107311"/>
                  </a:cubicBezTo>
                  <a:cubicBezTo>
                    <a:pt x="1027811" y="2107311"/>
                    <a:pt x="1098550" y="2067560"/>
                    <a:pt x="1148334" y="1988566"/>
                  </a:cubicBezTo>
                  <a:lnTo>
                    <a:pt x="1149731" y="1986280"/>
                  </a:lnTo>
                  <a:lnTo>
                    <a:pt x="1154176" y="1981073"/>
                  </a:lnTo>
                  <a:lnTo>
                    <a:pt x="1156208" y="1978787"/>
                  </a:lnTo>
                  <a:lnTo>
                    <a:pt x="1157351" y="1977517"/>
                  </a:lnTo>
                  <a:lnTo>
                    <a:pt x="1167511" y="1986661"/>
                  </a:lnTo>
                  <a:cubicBezTo>
                    <a:pt x="1184529" y="2002028"/>
                    <a:pt x="1201293" y="2017014"/>
                    <a:pt x="1218692" y="2031238"/>
                  </a:cubicBezTo>
                  <a:lnTo>
                    <a:pt x="1251077" y="2055622"/>
                  </a:lnTo>
                  <a:cubicBezTo>
                    <a:pt x="1336929" y="2115439"/>
                    <a:pt x="1431036" y="2144522"/>
                    <a:pt x="1523873" y="2144522"/>
                  </a:cubicBezTo>
                  <a:cubicBezTo>
                    <a:pt x="1675130" y="2144522"/>
                    <a:pt x="1822831" y="2067306"/>
                    <a:pt x="1925193" y="1920367"/>
                  </a:cubicBezTo>
                  <a:lnTo>
                    <a:pt x="1925193" y="1920367"/>
                  </a:lnTo>
                  <a:cubicBezTo>
                    <a:pt x="1967484" y="1859661"/>
                    <a:pt x="1998726" y="1792859"/>
                    <a:pt x="2018030" y="1719707"/>
                  </a:cubicBezTo>
                  <a:lnTo>
                    <a:pt x="1997710" y="1714373"/>
                  </a:lnTo>
                  <a:lnTo>
                    <a:pt x="2019427" y="1714246"/>
                  </a:lnTo>
                  <a:lnTo>
                    <a:pt x="2023618" y="1702562"/>
                  </a:lnTo>
                  <a:lnTo>
                    <a:pt x="2025523" y="1697609"/>
                  </a:lnTo>
                  <a:lnTo>
                    <a:pt x="2029841" y="1686941"/>
                  </a:lnTo>
                  <a:lnTo>
                    <a:pt x="2029841" y="1686941"/>
                  </a:lnTo>
                  <a:cubicBezTo>
                    <a:pt x="2031111" y="1687576"/>
                    <a:pt x="2032254" y="1688084"/>
                    <a:pt x="2033524" y="1688592"/>
                  </a:cubicBezTo>
                  <a:lnTo>
                    <a:pt x="2078355" y="1708277"/>
                  </a:lnTo>
                  <a:lnTo>
                    <a:pt x="2078355" y="1708277"/>
                  </a:lnTo>
                  <a:cubicBezTo>
                    <a:pt x="2162302" y="1740027"/>
                    <a:pt x="2248027" y="1762125"/>
                    <a:pt x="2339086" y="1762125"/>
                  </a:cubicBezTo>
                  <a:cubicBezTo>
                    <a:pt x="2358009" y="1762125"/>
                    <a:pt x="2377186" y="1761109"/>
                    <a:pt x="2396617" y="1759204"/>
                  </a:cubicBezTo>
                  <a:lnTo>
                    <a:pt x="2396617" y="1759204"/>
                  </a:lnTo>
                  <a:lnTo>
                    <a:pt x="2423541" y="1755648"/>
                  </a:lnTo>
                  <a:cubicBezTo>
                    <a:pt x="2734691" y="1706500"/>
                    <a:pt x="2913634" y="1383919"/>
                    <a:pt x="2868295" y="1097281"/>
                  </a:cubicBezTo>
                  <a:lnTo>
                    <a:pt x="2868295" y="1097281"/>
                  </a:lnTo>
                  <a:cubicBezTo>
                    <a:pt x="2866390" y="1085342"/>
                    <a:pt x="2864358" y="1073405"/>
                    <a:pt x="2862453" y="1061847"/>
                  </a:cubicBezTo>
                  <a:lnTo>
                    <a:pt x="2856738" y="1029208"/>
                  </a:lnTo>
                  <a:cubicBezTo>
                    <a:pt x="2855468" y="1022097"/>
                    <a:pt x="2854325" y="1015111"/>
                    <a:pt x="2853055" y="1008381"/>
                  </a:cubicBezTo>
                  <a:lnTo>
                    <a:pt x="2853055" y="1008381"/>
                  </a:lnTo>
                  <a:cubicBezTo>
                    <a:pt x="2858643" y="998094"/>
                    <a:pt x="2864231" y="988061"/>
                    <a:pt x="2869692" y="978281"/>
                  </a:cubicBezTo>
                  <a:lnTo>
                    <a:pt x="2909824" y="901446"/>
                  </a:lnTo>
                  <a:lnTo>
                    <a:pt x="2909824" y="901446"/>
                  </a:lnTo>
                  <a:cubicBezTo>
                    <a:pt x="2926969" y="863854"/>
                    <a:pt x="2941447" y="824611"/>
                    <a:pt x="2953893" y="785241"/>
                  </a:cubicBezTo>
                  <a:lnTo>
                    <a:pt x="2953893" y="785241"/>
                  </a:lnTo>
                  <a:cubicBezTo>
                    <a:pt x="3011551" y="601472"/>
                    <a:pt x="3020187" y="414401"/>
                    <a:pt x="2990596" y="225425"/>
                  </a:cubicBezTo>
                  <a:lnTo>
                    <a:pt x="2990596" y="225425"/>
                  </a:lnTo>
                  <a:cubicBezTo>
                    <a:pt x="2978277" y="147320"/>
                    <a:pt x="2959481" y="72136"/>
                    <a:pt x="2933700" y="127"/>
                  </a:cubicBezTo>
                  <a:lnTo>
                    <a:pt x="2889250" y="127"/>
                  </a:lnTo>
                  <a:cubicBezTo>
                    <a:pt x="2916809" y="73914"/>
                    <a:pt x="2936621" y="151130"/>
                    <a:pt x="2949321" y="231902"/>
                  </a:cubicBezTo>
                  <a:cubicBezTo>
                    <a:pt x="2978150" y="415417"/>
                    <a:pt x="2969514" y="595757"/>
                    <a:pt x="2914015" y="772795"/>
                  </a:cubicBezTo>
                  <a:lnTo>
                    <a:pt x="2914015" y="772795"/>
                  </a:lnTo>
                  <a:cubicBezTo>
                    <a:pt x="2902077" y="810895"/>
                    <a:pt x="2888107" y="848360"/>
                    <a:pt x="2871851" y="884174"/>
                  </a:cubicBezTo>
                  <a:lnTo>
                    <a:pt x="2871851" y="884174"/>
                  </a:lnTo>
                  <a:lnTo>
                    <a:pt x="2833243" y="957961"/>
                  </a:lnTo>
                  <a:cubicBezTo>
                    <a:pt x="2826639" y="969772"/>
                    <a:pt x="2819781" y="982091"/>
                    <a:pt x="2812923" y="994918"/>
                  </a:cubicBezTo>
                  <a:lnTo>
                    <a:pt x="2809494" y="1001268"/>
                  </a:lnTo>
                  <a:lnTo>
                    <a:pt x="2810764" y="1008380"/>
                  </a:lnTo>
                  <a:cubicBezTo>
                    <a:pt x="2812288" y="1017270"/>
                    <a:pt x="2813939" y="1026795"/>
                    <a:pt x="2815590" y="1036447"/>
                  </a:cubicBezTo>
                  <a:lnTo>
                    <a:pt x="2821178" y="1068959"/>
                  </a:lnTo>
                  <a:cubicBezTo>
                    <a:pt x="2823083" y="1080516"/>
                    <a:pt x="2825115" y="1092200"/>
                    <a:pt x="2826893" y="1103884"/>
                  </a:cubicBezTo>
                  <a:lnTo>
                    <a:pt x="2826893" y="1103884"/>
                  </a:lnTo>
                  <a:cubicBezTo>
                    <a:pt x="2869438" y="1372616"/>
                    <a:pt x="2700655" y="1669415"/>
                    <a:pt x="2416937" y="1714246"/>
                  </a:cubicBezTo>
                  <a:lnTo>
                    <a:pt x="2408809" y="1715516"/>
                  </a:lnTo>
                  <a:lnTo>
                    <a:pt x="2392172" y="1717421"/>
                  </a:lnTo>
                  <a:lnTo>
                    <a:pt x="2392172" y="1717421"/>
                  </a:lnTo>
                  <a:cubicBezTo>
                    <a:pt x="2374265" y="1719326"/>
                    <a:pt x="2356485" y="1720215"/>
                    <a:pt x="2338959" y="1720215"/>
                  </a:cubicBezTo>
                  <a:cubicBezTo>
                    <a:pt x="2254631" y="1720215"/>
                    <a:pt x="2174113" y="1699768"/>
                    <a:pt x="2092960" y="1669034"/>
                  </a:cubicBezTo>
                  <a:lnTo>
                    <a:pt x="2092960" y="1669034"/>
                  </a:lnTo>
                  <a:lnTo>
                    <a:pt x="2051050" y="1650619"/>
                  </a:lnTo>
                  <a:cubicBezTo>
                    <a:pt x="2043557" y="1647063"/>
                    <a:pt x="2035429" y="1643253"/>
                    <a:pt x="2026793" y="1639443"/>
                  </a:cubicBezTo>
                  <a:lnTo>
                    <a:pt x="2006473" y="1630299"/>
                  </a:lnTo>
                  <a:lnTo>
                    <a:pt x="1998599" y="1651254"/>
                  </a:lnTo>
                  <a:cubicBezTo>
                    <a:pt x="1995932" y="1658366"/>
                    <a:pt x="1993265" y="1664843"/>
                    <a:pt x="1990725" y="1671193"/>
                  </a:cubicBezTo>
                  <a:lnTo>
                    <a:pt x="1988439" y="1676781"/>
                  </a:lnTo>
                  <a:lnTo>
                    <a:pt x="1984121" y="1687830"/>
                  </a:lnTo>
                  <a:lnTo>
                    <a:pt x="1981581" y="1694688"/>
                  </a:lnTo>
                  <a:lnTo>
                    <a:pt x="1977263" y="1709039"/>
                  </a:lnTo>
                  <a:lnTo>
                    <a:pt x="1977263" y="1709039"/>
                  </a:lnTo>
                  <a:cubicBezTo>
                    <a:pt x="1959229" y="1777365"/>
                    <a:pt x="1930146" y="1839722"/>
                    <a:pt x="1890649" y="1896364"/>
                  </a:cubicBezTo>
                  <a:cubicBezTo>
                    <a:pt x="1796034" y="2032127"/>
                    <a:pt x="1661414" y="2102485"/>
                    <a:pt x="1523873" y="2102485"/>
                  </a:cubicBezTo>
                  <a:cubicBezTo>
                    <a:pt x="1439164" y="2102485"/>
                    <a:pt x="1353312" y="2075815"/>
                    <a:pt x="1274953" y="2021205"/>
                  </a:cubicBezTo>
                  <a:cubicBezTo>
                    <a:pt x="1264793" y="2014220"/>
                    <a:pt x="1254887" y="2006727"/>
                    <a:pt x="1244981" y="1998726"/>
                  </a:cubicBezTo>
                  <a:lnTo>
                    <a:pt x="1195451" y="1955546"/>
                  </a:lnTo>
                  <a:cubicBezTo>
                    <a:pt x="1187196" y="1948053"/>
                    <a:pt x="1178687" y="1940433"/>
                    <a:pt x="1169670" y="1932559"/>
                  </a:cubicBezTo>
                  <a:lnTo>
                    <a:pt x="1153922" y="1918716"/>
                  </a:lnTo>
                  <a:lnTo>
                    <a:pt x="1136904" y="1938020"/>
                  </a:lnTo>
                  <a:lnTo>
                    <a:pt x="1128014" y="1947419"/>
                  </a:lnTo>
                  <a:lnTo>
                    <a:pt x="1122426" y="1953514"/>
                  </a:lnTo>
                  <a:lnTo>
                    <a:pt x="1118997" y="1957325"/>
                  </a:lnTo>
                  <a:lnTo>
                    <a:pt x="1112520" y="1966469"/>
                  </a:lnTo>
                  <a:lnTo>
                    <a:pt x="1112520" y="1966469"/>
                  </a:lnTo>
                  <a:cubicBezTo>
                    <a:pt x="1071245" y="2031873"/>
                    <a:pt x="1014095" y="2065656"/>
                    <a:pt x="945642" y="2065656"/>
                  </a:cubicBezTo>
                  <a:cubicBezTo>
                    <a:pt x="911225" y="2065656"/>
                    <a:pt x="873887" y="2057020"/>
                    <a:pt x="834390" y="2039620"/>
                  </a:cubicBezTo>
                  <a:lnTo>
                    <a:pt x="834390" y="2039620"/>
                  </a:lnTo>
                  <a:cubicBezTo>
                    <a:pt x="791210" y="2020570"/>
                    <a:pt x="749300" y="1993392"/>
                    <a:pt x="712851" y="1961769"/>
                  </a:cubicBezTo>
                  <a:cubicBezTo>
                    <a:pt x="536067" y="1807845"/>
                    <a:pt x="441071" y="1605788"/>
                    <a:pt x="418592" y="1360551"/>
                  </a:cubicBezTo>
                  <a:lnTo>
                    <a:pt x="418592" y="1360551"/>
                  </a:lnTo>
                  <a:cubicBezTo>
                    <a:pt x="407543" y="1239266"/>
                    <a:pt x="422910" y="1121537"/>
                    <a:pt x="459613" y="1005840"/>
                  </a:cubicBezTo>
                  <a:lnTo>
                    <a:pt x="468884" y="973963"/>
                  </a:lnTo>
                  <a:cubicBezTo>
                    <a:pt x="470535" y="968121"/>
                    <a:pt x="472313" y="961771"/>
                    <a:pt x="474218" y="954913"/>
                  </a:cubicBezTo>
                  <a:lnTo>
                    <a:pt x="495935" y="879094"/>
                  </a:lnTo>
                  <a:lnTo>
                    <a:pt x="439420" y="934085"/>
                  </a:lnTo>
                  <a:cubicBezTo>
                    <a:pt x="411734" y="961009"/>
                    <a:pt x="382016" y="971804"/>
                    <a:pt x="352044" y="971804"/>
                  </a:cubicBezTo>
                  <a:cubicBezTo>
                    <a:pt x="285877" y="971804"/>
                    <a:pt x="218440" y="918972"/>
                    <a:pt x="169418" y="868680"/>
                  </a:cubicBezTo>
                  <a:cubicBezTo>
                    <a:pt x="140335" y="838835"/>
                    <a:pt x="122428" y="814324"/>
                    <a:pt x="122301" y="814197"/>
                  </a:cubicBezTo>
                  <a:lnTo>
                    <a:pt x="121666" y="813308"/>
                  </a:lnTo>
                  <a:lnTo>
                    <a:pt x="120904" y="812546"/>
                  </a:lnTo>
                  <a:lnTo>
                    <a:pt x="120904" y="812546"/>
                  </a:lnTo>
                  <a:cubicBezTo>
                    <a:pt x="119761" y="811276"/>
                    <a:pt x="41529" y="722884"/>
                    <a:pt x="41529" y="583438"/>
                  </a:cubicBezTo>
                  <a:cubicBezTo>
                    <a:pt x="41529" y="540893"/>
                    <a:pt x="48768" y="493268"/>
                    <a:pt x="67945" y="441579"/>
                  </a:cubicBezTo>
                  <a:lnTo>
                    <a:pt x="67945" y="441579"/>
                  </a:lnTo>
                  <a:cubicBezTo>
                    <a:pt x="110617" y="355600"/>
                    <a:pt x="175768" y="301117"/>
                    <a:pt x="262636" y="278511"/>
                  </a:cubicBezTo>
                  <a:lnTo>
                    <a:pt x="337566" y="264922"/>
                  </a:lnTo>
                  <a:cubicBezTo>
                    <a:pt x="350139" y="263144"/>
                    <a:pt x="363220" y="261239"/>
                    <a:pt x="376809" y="258953"/>
                  </a:cubicBezTo>
                  <a:lnTo>
                    <a:pt x="391414" y="256540"/>
                  </a:lnTo>
                  <a:lnTo>
                    <a:pt x="393954" y="241935"/>
                  </a:lnTo>
                  <a:cubicBezTo>
                    <a:pt x="396367" y="228219"/>
                    <a:pt x="398399" y="214376"/>
                    <a:pt x="400431" y="200660"/>
                  </a:cubicBezTo>
                  <a:lnTo>
                    <a:pt x="406908" y="159893"/>
                  </a:lnTo>
                  <a:cubicBezTo>
                    <a:pt x="414147" y="117856"/>
                    <a:pt x="423799" y="78232"/>
                    <a:pt x="443611" y="42037"/>
                  </a:cubicBezTo>
                  <a:cubicBezTo>
                    <a:pt x="451612" y="27432"/>
                    <a:pt x="459867" y="13589"/>
                    <a:pt x="468757" y="254"/>
                  </a:cubicBezTo>
                  <a:close/>
                </a:path>
              </a:pathLst>
            </a:custGeom>
            <a:solidFill>
              <a:srgbClr val="FFFFFF"/>
            </a:solidFill>
          </p:spPr>
          <p:txBody>
            <a:bodyPr/>
            <a:lstStyle/>
            <a:p>
              <a:endParaRPr lang="fi-FI"/>
            </a:p>
          </p:txBody>
        </p:sp>
        <p:sp>
          <p:nvSpPr>
            <p:cNvPr id="8" name="Freeform 8"/>
            <p:cNvSpPr/>
            <p:nvPr/>
          </p:nvSpPr>
          <p:spPr>
            <a:xfrm>
              <a:off x="2286254" y="946912"/>
              <a:ext cx="1883156" cy="2271649"/>
            </a:xfrm>
            <a:custGeom>
              <a:avLst/>
              <a:gdLst/>
              <a:ahLst/>
              <a:cxnLst/>
              <a:rect l="l" t="t" r="r" b="b"/>
              <a:pathLst>
                <a:path w="1883156" h="2271649">
                  <a:moveTo>
                    <a:pt x="1091057" y="0"/>
                  </a:moveTo>
                  <a:cubicBezTo>
                    <a:pt x="984758" y="0"/>
                    <a:pt x="879602" y="8128"/>
                    <a:pt x="775716" y="24384"/>
                  </a:cubicBezTo>
                  <a:cubicBezTo>
                    <a:pt x="606044" y="50800"/>
                    <a:pt x="447421" y="104775"/>
                    <a:pt x="305435" y="198247"/>
                  </a:cubicBezTo>
                  <a:cubicBezTo>
                    <a:pt x="225933" y="250571"/>
                    <a:pt x="153924" y="312674"/>
                    <a:pt x="92710" y="388874"/>
                  </a:cubicBezTo>
                  <a:cubicBezTo>
                    <a:pt x="67056" y="421005"/>
                    <a:pt x="45212" y="456184"/>
                    <a:pt x="30734" y="497205"/>
                  </a:cubicBezTo>
                  <a:cubicBezTo>
                    <a:pt x="0" y="584200"/>
                    <a:pt x="25400" y="668401"/>
                    <a:pt x="105156" y="735838"/>
                  </a:cubicBezTo>
                  <a:cubicBezTo>
                    <a:pt x="135128" y="761111"/>
                    <a:pt x="168021" y="780161"/>
                    <a:pt x="202565" y="792226"/>
                  </a:cubicBezTo>
                  <a:cubicBezTo>
                    <a:pt x="252222" y="809625"/>
                    <a:pt x="302387" y="824103"/>
                    <a:pt x="352425" y="839597"/>
                  </a:cubicBezTo>
                  <a:lnTo>
                    <a:pt x="396240" y="852297"/>
                  </a:lnTo>
                  <a:lnTo>
                    <a:pt x="378333" y="893445"/>
                  </a:lnTo>
                  <a:cubicBezTo>
                    <a:pt x="361061" y="930529"/>
                    <a:pt x="349123" y="970407"/>
                    <a:pt x="344170" y="1013587"/>
                  </a:cubicBezTo>
                  <a:cubicBezTo>
                    <a:pt x="322961" y="1197483"/>
                    <a:pt x="414782" y="1396111"/>
                    <a:pt x="610362" y="1474343"/>
                  </a:cubicBezTo>
                  <a:cubicBezTo>
                    <a:pt x="651510" y="1490853"/>
                    <a:pt x="693039" y="1500378"/>
                    <a:pt x="734949" y="1506093"/>
                  </a:cubicBezTo>
                  <a:cubicBezTo>
                    <a:pt x="744347" y="1507363"/>
                    <a:pt x="755269" y="1504188"/>
                    <a:pt x="763270" y="1519936"/>
                  </a:cubicBezTo>
                  <a:lnTo>
                    <a:pt x="748284" y="1558671"/>
                  </a:lnTo>
                  <a:cubicBezTo>
                    <a:pt x="739648" y="1592199"/>
                    <a:pt x="728599" y="1625219"/>
                    <a:pt x="725297" y="1660271"/>
                  </a:cubicBezTo>
                  <a:cubicBezTo>
                    <a:pt x="712851" y="1788795"/>
                    <a:pt x="801370" y="1945386"/>
                    <a:pt x="946404" y="1974088"/>
                  </a:cubicBezTo>
                  <a:lnTo>
                    <a:pt x="1008888" y="1981327"/>
                  </a:lnTo>
                  <a:cubicBezTo>
                    <a:pt x="1019048" y="1982470"/>
                    <a:pt x="1029081" y="1983232"/>
                    <a:pt x="1041273" y="1984375"/>
                  </a:cubicBezTo>
                  <a:lnTo>
                    <a:pt x="1050036" y="2025904"/>
                  </a:lnTo>
                  <a:cubicBezTo>
                    <a:pt x="1075055" y="2147316"/>
                    <a:pt x="1155192" y="2235962"/>
                    <a:pt x="1263904" y="2262759"/>
                  </a:cubicBezTo>
                  <a:cubicBezTo>
                    <a:pt x="1288034" y="2268728"/>
                    <a:pt x="1311402" y="2271649"/>
                    <a:pt x="1333881" y="2271649"/>
                  </a:cubicBezTo>
                  <a:cubicBezTo>
                    <a:pt x="1387983" y="2271649"/>
                    <a:pt x="1437513" y="2255012"/>
                    <a:pt x="1482598" y="2224024"/>
                  </a:cubicBezTo>
                  <a:cubicBezTo>
                    <a:pt x="1518031" y="2199640"/>
                    <a:pt x="1673606" y="2082927"/>
                    <a:pt x="1681226" y="2076450"/>
                  </a:cubicBezTo>
                  <a:cubicBezTo>
                    <a:pt x="1716532" y="2045716"/>
                    <a:pt x="1753108" y="2016506"/>
                    <a:pt x="1786001" y="1982851"/>
                  </a:cubicBezTo>
                  <a:cubicBezTo>
                    <a:pt x="1821307" y="1946783"/>
                    <a:pt x="1853565" y="1907794"/>
                    <a:pt x="1883156" y="1866646"/>
                  </a:cubicBezTo>
                  <a:lnTo>
                    <a:pt x="1883156" y="1866646"/>
                  </a:lnTo>
                  <a:lnTo>
                    <a:pt x="1883156" y="217424"/>
                  </a:lnTo>
                  <a:lnTo>
                    <a:pt x="1883156" y="217424"/>
                  </a:lnTo>
                  <a:cubicBezTo>
                    <a:pt x="1826895" y="175133"/>
                    <a:pt x="1766443" y="140081"/>
                    <a:pt x="1702689" y="111252"/>
                  </a:cubicBezTo>
                  <a:cubicBezTo>
                    <a:pt x="1588770" y="59690"/>
                    <a:pt x="1472819" y="31242"/>
                    <a:pt x="1355852" y="16637"/>
                  </a:cubicBezTo>
                  <a:cubicBezTo>
                    <a:pt x="1266952" y="5588"/>
                    <a:pt x="1178814" y="0"/>
                    <a:pt x="1091438" y="0"/>
                  </a:cubicBezTo>
                  <a:close/>
                </a:path>
              </a:pathLst>
            </a:custGeom>
            <a:solidFill>
              <a:srgbClr val="F2B90D"/>
            </a:solidFill>
          </p:spPr>
          <p:txBody>
            <a:bodyPr/>
            <a:lstStyle/>
            <a:p>
              <a:endParaRPr lang="fi-FI"/>
            </a:p>
          </p:txBody>
        </p:sp>
        <p:sp>
          <p:nvSpPr>
            <p:cNvPr id="9" name="Freeform 9"/>
            <p:cNvSpPr/>
            <p:nvPr/>
          </p:nvSpPr>
          <p:spPr>
            <a:xfrm>
              <a:off x="2263140" y="925957"/>
              <a:ext cx="1906144" cy="2313433"/>
            </a:xfrm>
            <a:custGeom>
              <a:avLst/>
              <a:gdLst/>
              <a:ahLst/>
              <a:cxnLst/>
              <a:rect l="l" t="t" r="r" b="b"/>
              <a:pathLst>
                <a:path w="1906144" h="2313433">
                  <a:moveTo>
                    <a:pt x="1690243" y="2081530"/>
                  </a:moveTo>
                  <a:lnTo>
                    <a:pt x="1690243" y="2081530"/>
                  </a:lnTo>
                  <a:lnTo>
                    <a:pt x="1690243" y="2081530"/>
                  </a:lnTo>
                  <a:cubicBezTo>
                    <a:pt x="1690243" y="2081530"/>
                    <a:pt x="1690243" y="2081530"/>
                    <a:pt x="1690243" y="2081530"/>
                  </a:cubicBezTo>
                  <a:close/>
                  <a:moveTo>
                    <a:pt x="1114171" y="0"/>
                  </a:moveTo>
                  <a:cubicBezTo>
                    <a:pt x="1006729" y="0"/>
                    <a:pt x="900557" y="8255"/>
                    <a:pt x="795655" y="24638"/>
                  </a:cubicBezTo>
                  <a:lnTo>
                    <a:pt x="795655" y="24638"/>
                  </a:lnTo>
                  <a:cubicBezTo>
                    <a:pt x="623697" y="51435"/>
                    <a:pt x="462026" y="106299"/>
                    <a:pt x="316992" y="201676"/>
                  </a:cubicBezTo>
                  <a:lnTo>
                    <a:pt x="316992" y="201676"/>
                  </a:lnTo>
                  <a:cubicBezTo>
                    <a:pt x="236093" y="255016"/>
                    <a:pt x="162179" y="318516"/>
                    <a:pt x="99441" y="396748"/>
                  </a:cubicBezTo>
                  <a:lnTo>
                    <a:pt x="99441" y="396748"/>
                  </a:lnTo>
                  <a:cubicBezTo>
                    <a:pt x="72644" y="430149"/>
                    <a:pt x="49403" y="467487"/>
                    <a:pt x="34036" y="511302"/>
                  </a:cubicBezTo>
                  <a:lnTo>
                    <a:pt x="34036" y="511302"/>
                  </a:lnTo>
                  <a:cubicBezTo>
                    <a:pt x="0" y="607568"/>
                    <a:pt x="29210" y="700659"/>
                    <a:pt x="114681" y="772922"/>
                  </a:cubicBezTo>
                  <a:lnTo>
                    <a:pt x="114681" y="772922"/>
                  </a:lnTo>
                  <a:cubicBezTo>
                    <a:pt x="146431" y="799719"/>
                    <a:pt x="181610" y="820166"/>
                    <a:pt x="218694" y="832993"/>
                  </a:cubicBezTo>
                  <a:cubicBezTo>
                    <a:pt x="241554" y="840994"/>
                    <a:pt x="264287" y="848360"/>
                    <a:pt x="287020" y="855345"/>
                  </a:cubicBezTo>
                  <a:lnTo>
                    <a:pt x="328295" y="868045"/>
                  </a:lnTo>
                  <a:cubicBezTo>
                    <a:pt x="342011" y="872236"/>
                    <a:pt x="355727" y="876427"/>
                    <a:pt x="369316" y="880618"/>
                  </a:cubicBezTo>
                  <a:lnTo>
                    <a:pt x="375539" y="860552"/>
                  </a:lnTo>
                  <a:lnTo>
                    <a:pt x="374396" y="882142"/>
                  </a:lnTo>
                  <a:lnTo>
                    <a:pt x="384683" y="885190"/>
                  </a:lnTo>
                  <a:cubicBezTo>
                    <a:pt x="386588" y="885698"/>
                    <a:pt x="388620" y="886333"/>
                    <a:pt x="390652" y="886841"/>
                  </a:cubicBezTo>
                  <a:lnTo>
                    <a:pt x="390652" y="886841"/>
                  </a:lnTo>
                  <a:lnTo>
                    <a:pt x="382397" y="905510"/>
                  </a:lnTo>
                  <a:lnTo>
                    <a:pt x="382397" y="905510"/>
                  </a:lnTo>
                  <a:cubicBezTo>
                    <a:pt x="364236" y="944499"/>
                    <a:pt x="351663" y="986409"/>
                    <a:pt x="346456" y="1032129"/>
                  </a:cubicBezTo>
                  <a:cubicBezTo>
                    <a:pt x="324231" y="1223899"/>
                    <a:pt x="420116" y="1432433"/>
                    <a:pt x="625729" y="1514729"/>
                  </a:cubicBezTo>
                  <a:cubicBezTo>
                    <a:pt x="668782" y="1532001"/>
                    <a:pt x="712089" y="1541907"/>
                    <a:pt x="755269" y="1547749"/>
                  </a:cubicBezTo>
                  <a:lnTo>
                    <a:pt x="758063" y="1526921"/>
                  </a:lnTo>
                  <a:lnTo>
                    <a:pt x="758190" y="1548130"/>
                  </a:lnTo>
                  <a:lnTo>
                    <a:pt x="760476" y="1548257"/>
                  </a:lnTo>
                  <a:lnTo>
                    <a:pt x="760476" y="1548257"/>
                  </a:lnTo>
                  <a:cubicBezTo>
                    <a:pt x="757174" y="1555877"/>
                    <a:pt x="753618" y="1564767"/>
                    <a:pt x="751078" y="1574292"/>
                  </a:cubicBezTo>
                  <a:lnTo>
                    <a:pt x="749173" y="1581912"/>
                  </a:lnTo>
                  <a:lnTo>
                    <a:pt x="744982" y="1597279"/>
                  </a:lnTo>
                  <a:cubicBezTo>
                    <a:pt x="737997" y="1622679"/>
                    <a:pt x="730377" y="1650112"/>
                    <a:pt x="727583" y="1679068"/>
                  </a:cubicBezTo>
                  <a:lnTo>
                    <a:pt x="727583" y="1679068"/>
                  </a:lnTo>
                  <a:cubicBezTo>
                    <a:pt x="714248" y="1816100"/>
                    <a:pt x="807847" y="1984375"/>
                    <a:pt x="965454" y="2015491"/>
                  </a:cubicBezTo>
                  <a:cubicBezTo>
                    <a:pt x="974725" y="2017269"/>
                    <a:pt x="983742" y="2018539"/>
                    <a:pt x="992505" y="2019428"/>
                  </a:cubicBezTo>
                  <a:lnTo>
                    <a:pt x="998982" y="2020063"/>
                  </a:lnTo>
                  <a:lnTo>
                    <a:pt x="1017778" y="2021714"/>
                  </a:lnTo>
                  <a:lnTo>
                    <a:pt x="1029716" y="2022857"/>
                  </a:lnTo>
                  <a:lnTo>
                    <a:pt x="1029716" y="2022857"/>
                  </a:lnTo>
                  <a:cubicBezTo>
                    <a:pt x="1033907" y="2023365"/>
                    <a:pt x="1037971" y="2023746"/>
                    <a:pt x="1042163" y="2024127"/>
                  </a:cubicBezTo>
                  <a:lnTo>
                    <a:pt x="1047116" y="2024635"/>
                  </a:lnTo>
                  <a:lnTo>
                    <a:pt x="1052577" y="2050924"/>
                  </a:lnTo>
                  <a:lnTo>
                    <a:pt x="1052577" y="2050924"/>
                  </a:lnTo>
                  <a:cubicBezTo>
                    <a:pt x="1078992" y="2179194"/>
                    <a:pt x="1164336" y="2274952"/>
                    <a:pt x="1281939" y="2303908"/>
                  </a:cubicBezTo>
                  <a:lnTo>
                    <a:pt x="1281939" y="2303908"/>
                  </a:lnTo>
                  <a:cubicBezTo>
                    <a:pt x="1307720" y="2310258"/>
                    <a:pt x="1332739" y="2313433"/>
                    <a:pt x="1356996" y="2313433"/>
                  </a:cubicBezTo>
                  <a:cubicBezTo>
                    <a:pt x="1415416" y="2313433"/>
                    <a:pt x="1469010" y="2295526"/>
                    <a:pt x="1517524" y="2262125"/>
                  </a:cubicBezTo>
                  <a:lnTo>
                    <a:pt x="1517524" y="2262125"/>
                  </a:lnTo>
                  <a:cubicBezTo>
                    <a:pt x="1553084" y="2237741"/>
                    <a:pt x="1707262" y="2122044"/>
                    <a:pt x="1717549" y="2113408"/>
                  </a:cubicBezTo>
                  <a:lnTo>
                    <a:pt x="1717676" y="2113281"/>
                  </a:lnTo>
                  <a:lnTo>
                    <a:pt x="1717930" y="2113027"/>
                  </a:lnTo>
                  <a:lnTo>
                    <a:pt x="1717930" y="2113027"/>
                  </a:lnTo>
                  <a:lnTo>
                    <a:pt x="1744727" y="2090040"/>
                  </a:lnTo>
                  <a:cubicBezTo>
                    <a:pt x="1771270" y="2067434"/>
                    <a:pt x="1798702" y="2044193"/>
                    <a:pt x="1823974" y="2018158"/>
                  </a:cubicBezTo>
                  <a:cubicBezTo>
                    <a:pt x="1853439" y="1988059"/>
                    <a:pt x="1880743" y="1956055"/>
                    <a:pt x="1906143" y="1922654"/>
                  </a:cubicBezTo>
                  <a:lnTo>
                    <a:pt x="1906143" y="1922654"/>
                  </a:lnTo>
                  <a:lnTo>
                    <a:pt x="1906143" y="1850772"/>
                  </a:lnTo>
                  <a:lnTo>
                    <a:pt x="1906143" y="1850772"/>
                  </a:lnTo>
                  <a:cubicBezTo>
                    <a:pt x="1872489" y="1900301"/>
                    <a:pt x="1835404" y="1946657"/>
                    <a:pt x="1794003" y="1988948"/>
                  </a:cubicBezTo>
                  <a:lnTo>
                    <a:pt x="1794003" y="1988948"/>
                  </a:lnTo>
                  <a:cubicBezTo>
                    <a:pt x="1770254" y="2013332"/>
                    <a:pt x="1744346" y="2035430"/>
                    <a:pt x="1717549" y="2058163"/>
                  </a:cubicBezTo>
                  <a:lnTo>
                    <a:pt x="1690498" y="2081404"/>
                  </a:lnTo>
                  <a:lnTo>
                    <a:pt x="1690498" y="2081404"/>
                  </a:lnTo>
                  <a:lnTo>
                    <a:pt x="1690498" y="2081404"/>
                  </a:lnTo>
                  <a:cubicBezTo>
                    <a:pt x="1681481" y="2089024"/>
                    <a:pt x="1528700" y="2203578"/>
                    <a:pt x="1493775" y="2227581"/>
                  </a:cubicBezTo>
                  <a:lnTo>
                    <a:pt x="1493775" y="2227581"/>
                  </a:lnTo>
                  <a:cubicBezTo>
                    <a:pt x="1452246" y="2256156"/>
                    <a:pt x="1406907" y="2271523"/>
                    <a:pt x="1356996" y="2271523"/>
                  </a:cubicBezTo>
                  <a:cubicBezTo>
                    <a:pt x="1336168" y="2271523"/>
                    <a:pt x="1314451" y="2268856"/>
                    <a:pt x="1291972" y="2263268"/>
                  </a:cubicBezTo>
                  <a:lnTo>
                    <a:pt x="1291972" y="2263268"/>
                  </a:lnTo>
                  <a:cubicBezTo>
                    <a:pt x="1192150" y="2238630"/>
                    <a:pt x="1117220" y="2156969"/>
                    <a:pt x="1093598" y="2042542"/>
                  </a:cubicBezTo>
                  <a:lnTo>
                    <a:pt x="1093598" y="2042542"/>
                  </a:lnTo>
                  <a:lnTo>
                    <a:pt x="1087883" y="2015110"/>
                  </a:lnTo>
                  <a:cubicBezTo>
                    <a:pt x="1086867" y="2010538"/>
                    <a:pt x="1085978" y="2005839"/>
                    <a:pt x="1084835" y="2000886"/>
                  </a:cubicBezTo>
                  <a:lnTo>
                    <a:pt x="1081660" y="1985773"/>
                  </a:lnTo>
                  <a:lnTo>
                    <a:pt x="1041909" y="1982090"/>
                  </a:lnTo>
                  <a:lnTo>
                    <a:pt x="1034162" y="1981328"/>
                  </a:lnTo>
                  <a:lnTo>
                    <a:pt x="1031876" y="2002156"/>
                  </a:lnTo>
                  <a:lnTo>
                    <a:pt x="1027685" y="1980566"/>
                  </a:lnTo>
                  <a:lnTo>
                    <a:pt x="1015113" y="1979423"/>
                  </a:lnTo>
                  <a:cubicBezTo>
                    <a:pt x="1008890" y="1978915"/>
                    <a:pt x="1002921" y="1978280"/>
                    <a:pt x="996952" y="1977645"/>
                  </a:cubicBezTo>
                  <a:lnTo>
                    <a:pt x="988824" y="1976756"/>
                  </a:lnTo>
                  <a:lnTo>
                    <a:pt x="973456" y="1974216"/>
                  </a:lnTo>
                  <a:lnTo>
                    <a:pt x="973456" y="1974216"/>
                  </a:lnTo>
                  <a:cubicBezTo>
                    <a:pt x="841122" y="1948054"/>
                    <a:pt x="757556" y="1803147"/>
                    <a:pt x="769113" y="1683005"/>
                  </a:cubicBezTo>
                  <a:cubicBezTo>
                    <a:pt x="771527" y="1658113"/>
                    <a:pt x="778131" y="1634110"/>
                    <a:pt x="785243" y="1608202"/>
                  </a:cubicBezTo>
                  <a:cubicBezTo>
                    <a:pt x="787402" y="1600455"/>
                    <a:pt x="789560" y="1592581"/>
                    <a:pt x="791593" y="1584580"/>
                  </a:cubicBezTo>
                  <a:cubicBezTo>
                    <a:pt x="793625" y="1576833"/>
                    <a:pt x="796800" y="1569340"/>
                    <a:pt x="800610" y="1560450"/>
                  </a:cubicBezTo>
                  <a:lnTo>
                    <a:pt x="802261" y="1556640"/>
                  </a:lnTo>
                  <a:lnTo>
                    <a:pt x="805690" y="1548258"/>
                  </a:lnTo>
                  <a:lnTo>
                    <a:pt x="809119" y="1539495"/>
                  </a:lnTo>
                  <a:lnTo>
                    <a:pt x="804801" y="1531113"/>
                  </a:lnTo>
                  <a:cubicBezTo>
                    <a:pt x="792990" y="1507745"/>
                    <a:pt x="774067" y="1506602"/>
                    <a:pt x="764288" y="1506221"/>
                  </a:cubicBezTo>
                  <a:lnTo>
                    <a:pt x="762256" y="1506094"/>
                  </a:lnTo>
                  <a:lnTo>
                    <a:pt x="760732" y="1505967"/>
                  </a:lnTo>
                  <a:lnTo>
                    <a:pt x="760732" y="1505967"/>
                  </a:lnTo>
                  <a:cubicBezTo>
                    <a:pt x="720219" y="1500506"/>
                    <a:pt x="680341" y="1491235"/>
                    <a:pt x="641225" y="1475487"/>
                  </a:cubicBezTo>
                  <a:lnTo>
                    <a:pt x="641225" y="1475487"/>
                  </a:lnTo>
                  <a:cubicBezTo>
                    <a:pt x="455678" y="1401319"/>
                    <a:pt x="367667" y="1212470"/>
                    <a:pt x="387987" y="1036575"/>
                  </a:cubicBezTo>
                  <a:lnTo>
                    <a:pt x="387987" y="1036575"/>
                  </a:lnTo>
                  <a:cubicBezTo>
                    <a:pt x="392686" y="995808"/>
                    <a:pt x="403989" y="958089"/>
                    <a:pt x="420372" y="922910"/>
                  </a:cubicBezTo>
                  <a:lnTo>
                    <a:pt x="420372" y="922910"/>
                  </a:lnTo>
                  <a:lnTo>
                    <a:pt x="432183" y="895859"/>
                  </a:lnTo>
                  <a:cubicBezTo>
                    <a:pt x="434215" y="891160"/>
                    <a:pt x="436247" y="886334"/>
                    <a:pt x="438406" y="881254"/>
                  </a:cubicBezTo>
                  <a:lnTo>
                    <a:pt x="447931" y="859410"/>
                  </a:lnTo>
                  <a:lnTo>
                    <a:pt x="425071" y="852806"/>
                  </a:lnTo>
                  <a:cubicBezTo>
                    <a:pt x="419356" y="851155"/>
                    <a:pt x="414149" y="849631"/>
                    <a:pt x="409069" y="848234"/>
                  </a:cubicBezTo>
                  <a:lnTo>
                    <a:pt x="396242" y="844551"/>
                  </a:lnTo>
                  <a:cubicBezTo>
                    <a:pt x="391162" y="843154"/>
                    <a:pt x="386463" y="841630"/>
                    <a:pt x="381637" y="840233"/>
                  </a:cubicBezTo>
                  <a:lnTo>
                    <a:pt x="340362" y="827533"/>
                  </a:lnTo>
                  <a:cubicBezTo>
                    <a:pt x="326646" y="823342"/>
                    <a:pt x="312930" y="819151"/>
                    <a:pt x="299341" y="814960"/>
                  </a:cubicBezTo>
                  <a:lnTo>
                    <a:pt x="232412" y="792989"/>
                  </a:lnTo>
                  <a:lnTo>
                    <a:pt x="232412" y="792989"/>
                  </a:lnTo>
                  <a:cubicBezTo>
                    <a:pt x="200535" y="781813"/>
                    <a:pt x="169801" y="764160"/>
                    <a:pt x="141607" y="740411"/>
                  </a:cubicBezTo>
                  <a:lnTo>
                    <a:pt x="141607" y="740411"/>
                  </a:lnTo>
                  <a:cubicBezTo>
                    <a:pt x="67566" y="677927"/>
                    <a:pt x="45976" y="602489"/>
                    <a:pt x="73408" y="524765"/>
                  </a:cubicBezTo>
                  <a:lnTo>
                    <a:pt x="73408" y="524765"/>
                  </a:lnTo>
                  <a:cubicBezTo>
                    <a:pt x="86997" y="486411"/>
                    <a:pt x="107444" y="453264"/>
                    <a:pt x="132082" y="422530"/>
                  </a:cubicBezTo>
                  <a:lnTo>
                    <a:pt x="132082" y="422530"/>
                  </a:lnTo>
                  <a:cubicBezTo>
                    <a:pt x="191645" y="348235"/>
                    <a:pt x="262003" y="287529"/>
                    <a:pt x="339981" y="236221"/>
                  </a:cubicBezTo>
                  <a:cubicBezTo>
                    <a:pt x="478919" y="144781"/>
                    <a:pt x="634748" y="91695"/>
                    <a:pt x="802007" y="65533"/>
                  </a:cubicBezTo>
                  <a:lnTo>
                    <a:pt x="802007" y="65533"/>
                  </a:lnTo>
                  <a:cubicBezTo>
                    <a:pt x="904750" y="49531"/>
                    <a:pt x="1008763" y="41403"/>
                    <a:pt x="1114046" y="41403"/>
                  </a:cubicBezTo>
                  <a:cubicBezTo>
                    <a:pt x="1200533" y="41403"/>
                    <a:pt x="1287782" y="46864"/>
                    <a:pt x="1375793" y="57786"/>
                  </a:cubicBezTo>
                  <a:lnTo>
                    <a:pt x="1375793" y="57786"/>
                  </a:lnTo>
                  <a:cubicBezTo>
                    <a:pt x="1491109" y="72137"/>
                    <a:pt x="1605028" y="100204"/>
                    <a:pt x="1716534" y="150750"/>
                  </a:cubicBezTo>
                  <a:cubicBezTo>
                    <a:pt x="1783844" y="181230"/>
                    <a:pt x="1847217" y="218568"/>
                    <a:pt x="1905637" y="264288"/>
                  </a:cubicBezTo>
                  <a:lnTo>
                    <a:pt x="1905637" y="264288"/>
                  </a:lnTo>
                  <a:lnTo>
                    <a:pt x="1905637" y="212344"/>
                  </a:lnTo>
                  <a:lnTo>
                    <a:pt x="1905637" y="212344"/>
                  </a:lnTo>
                  <a:cubicBezTo>
                    <a:pt x="1851789" y="173228"/>
                    <a:pt x="1794258" y="140462"/>
                    <a:pt x="1733806" y="113157"/>
                  </a:cubicBezTo>
                  <a:lnTo>
                    <a:pt x="1733806" y="113157"/>
                  </a:lnTo>
                  <a:cubicBezTo>
                    <a:pt x="1617601" y="60579"/>
                    <a:pt x="1499491" y="31623"/>
                    <a:pt x="1380873" y="16764"/>
                  </a:cubicBezTo>
                  <a:cubicBezTo>
                    <a:pt x="1291084" y="5588"/>
                    <a:pt x="1202057" y="0"/>
                    <a:pt x="1113919" y="0"/>
                  </a:cubicBezTo>
                  <a:close/>
                </a:path>
              </a:pathLst>
            </a:custGeom>
            <a:solidFill>
              <a:srgbClr val="FFFFFF"/>
            </a:solidFill>
          </p:spPr>
          <p:txBody>
            <a:bodyPr/>
            <a:lstStyle/>
            <a:p>
              <a:endParaRPr lang="fi-FI"/>
            </a:p>
          </p:txBody>
        </p:sp>
        <p:sp>
          <p:nvSpPr>
            <p:cNvPr id="10" name="Freeform 10"/>
            <p:cNvSpPr/>
            <p:nvPr/>
          </p:nvSpPr>
          <p:spPr>
            <a:xfrm>
              <a:off x="1462913" y="1056259"/>
              <a:ext cx="170053" cy="158877"/>
            </a:xfrm>
            <a:custGeom>
              <a:avLst/>
              <a:gdLst/>
              <a:ahLst/>
              <a:cxnLst/>
              <a:rect l="l" t="t" r="r" b="b"/>
              <a:pathLst>
                <a:path w="170053" h="158877">
                  <a:moveTo>
                    <a:pt x="116205" y="0"/>
                  </a:moveTo>
                  <a:cubicBezTo>
                    <a:pt x="143256" y="21082"/>
                    <a:pt x="157734" y="46228"/>
                    <a:pt x="168148" y="72390"/>
                  </a:cubicBezTo>
                  <a:lnTo>
                    <a:pt x="170053" y="87757"/>
                  </a:lnTo>
                  <a:cubicBezTo>
                    <a:pt x="166624" y="105791"/>
                    <a:pt x="164465" y="117221"/>
                    <a:pt x="159385" y="127000"/>
                  </a:cubicBezTo>
                  <a:cubicBezTo>
                    <a:pt x="147828" y="149225"/>
                    <a:pt x="125222" y="158877"/>
                    <a:pt x="93218" y="155575"/>
                  </a:cubicBezTo>
                  <a:lnTo>
                    <a:pt x="50927" y="149352"/>
                  </a:lnTo>
                  <a:cubicBezTo>
                    <a:pt x="39751" y="147447"/>
                    <a:pt x="30480" y="143256"/>
                    <a:pt x="26289" y="131826"/>
                  </a:cubicBezTo>
                  <a:cubicBezTo>
                    <a:pt x="23114" y="123190"/>
                    <a:pt x="8128" y="117475"/>
                    <a:pt x="11049" y="107061"/>
                  </a:cubicBezTo>
                  <a:cubicBezTo>
                    <a:pt x="0" y="95123"/>
                    <a:pt x="5588" y="84582"/>
                    <a:pt x="3556" y="73279"/>
                  </a:cubicBezTo>
                  <a:cubicBezTo>
                    <a:pt x="127" y="53848"/>
                    <a:pt x="9525" y="45085"/>
                    <a:pt x="23622" y="34925"/>
                  </a:cubicBezTo>
                  <a:cubicBezTo>
                    <a:pt x="49784" y="16129"/>
                    <a:pt x="82296" y="8001"/>
                    <a:pt x="115951" y="127"/>
                  </a:cubicBezTo>
                </a:path>
              </a:pathLst>
            </a:custGeom>
            <a:solidFill>
              <a:srgbClr val="F2B90D"/>
            </a:solidFill>
          </p:spPr>
          <p:txBody>
            <a:bodyPr/>
            <a:lstStyle/>
            <a:p>
              <a:endParaRPr lang="fi-FI"/>
            </a:p>
          </p:txBody>
        </p:sp>
        <p:sp>
          <p:nvSpPr>
            <p:cNvPr id="11" name="Freeform 11"/>
            <p:cNvSpPr/>
            <p:nvPr/>
          </p:nvSpPr>
          <p:spPr>
            <a:xfrm>
              <a:off x="1356487" y="638556"/>
              <a:ext cx="153289" cy="138811"/>
            </a:xfrm>
            <a:custGeom>
              <a:avLst/>
              <a:gdLst/>
              <a:ahLst/>
              <a:cxnLst/>
              <a:rect l="l" t="t" r="r" b="b"/>
              <a:pathLst>
                <a:path w="153289" h="138811">
                  <a:moveTo>
                    <a:pt x="67437" y="128143"/>
                  </a:moveTo>
                  <a:cubicBezTo>
                    <a:pt x="46482" y="122301"/>
                    <a:pt x="32385" y="105791"/>
                    <a:pt x="18415" y="89916"/>
                  </a:cubicBezTo>
                  <a:cubicBezTo>
                    <a:pt x="0" y="68961"/>
                    <a:pt x="6096" y="39624"/>
                    <a:pt x="31750" y="20574"/>
                  </a:cubicBezTo>
                  <a:cubicBezTo>
                    <a:pt x="53975" y="4064"/>
                    <a:pt x="77089" y="0"/>
                    <a:pt x="99949" y="1143"/>
                  </a:cubicBezTo>
                  <a:lnTo>
                    <a:pt x="109093" y="2540"/>
                  </a:lnTo>
                  <a:cubicBezTo>
                    <a:pt x="115316" y="12700"/>
                    <a:pt x="121539" y="13081"/>
                    <a:pt x="127762" y="13208"/>
                  </a:cubicBezTo>
                  <a:cubicBezTo>
                    <a:pt x="139573" y="13589"/>
                    <a:pt x="145796" y="22225"/>
                    <a:pt x="148082" y="34290"/>
                  </a:cubicBezTo>
                  <a:lnTo>
                    <a:pt x="153035" y="80137"/>
                  </a:lnTo>
                  <a:cubicBezTo>
                    <a:pt x="153289" y="85852"/>
                    <a:pt x="150368" y="95504"/>
                    <a:pt x="146558" y="98806"/>
                  </a:cubicBezTo>
                  <a:cubicBezTo>
                    <a:pt x="134112" y="109982"/>
                    <a:pt x="122555" y="126238"/>
                    <a:pt x="107569" y="128397"/>
                  </a:cubicBezTo>
                  <a:cubicBezTo>
                    <a:pt x="93980" y="130429"/>
                    <a:pt x="78613" y="138811"/>
                    <a:pt x="67437" y="128143"/>
                  </a:cubicBezTo>
                </a:path>
              </a:pathLst>
            </a:custGeom>
            <a:solidFill>
              <a:srgbClr val="F2B90D"/>
            </a:solidFill>
          </p:spPr>
          <p:txBody>
            <a:bodyPr/>
            <a:lstStyle/>
            <a:p>
              <a:endParaRPr lang="fi-FI"/>
            </a:p>
          </p:txBody>
        </p:sp>
        <p:sp>
          <p:nvSpPr>
            <p:cNvPr id="12" name="Freeform 12"/>
            <p:cNvSpPr/>
            <p:nvPr/>
          </p:nvSpPr>
          <p:spPr>
            <a:xfrm>
              <a:off x="1624203" y="741045"/>
              <a:ext cx="153416" cy="160655"/>
            </a:xfrm>
            <a:custGeom>
              <a:avLst/>
              <a:gdLst/>
              <a:ahLst/>
              <a:cxnLst/>
              <a:rect l="l" t="t" r="r" b="b"/>
              <a:pathLst>
                <a:path w="153416" h="160655">
                  <a:moveTo>
                    <a:pt x="86741" y="0"/>
                  </a:moveTo>
                  <a:cubicBezTo>
                    <a:pt x="113157" y="127"/>
                    <a:pt x="124714" y="23876"/>
                    <a:pt x="137922" y="44577"/>
                  </a:cubicBezTo>
                  <a:cubicBezTo>
                    <a:pt x="153416" y="68707"/>
                    <a:pt x="144907" y="122047"/>
                    <a:pt x="123825" y="141478"/>
                  </a:cubicBezTo>
                  <a:cubicBezTo>
                    <a:pt x="105283" y="158623"/>
                    <a:pt x="77597" y="160655"/>
                    <a:pt x="52451" y="143764"/>
                  </a:cubicBezTo>
                  <a:cubicBezTo>
                    <a:pt x="33655" y="131191"/>
                    <a:pt x="15875" y="116459"/>
                    <a:pt x="12065" y="91186"/>
                  </a:cubicBezTo>
                  <a:lnTo>
                    <a:pt x="1905" y="50927"/>
                  </a:lnTo>
                  <a:cubicBezTo>
                    <a:pt x="0" y="43688"/>
                    <a:pt x="3048" y="38735"/>
                    <a:pt x="9017" y="35433"/>
                  </a:cubicBezTo>
                  <a:lnTo>
                    <a:pt x="23495" y="27432"/>
                  </a:lnTo>
                  <a:cubicBezTo>
                    <a:pt x="48641" y="16256"/>
                    <a:pt x="66421" y="8763"/>
                    <a:pt x="86614" y="127"/>
                  </a:cubicBezTo>
                </a:path>
              </a:pathLst>
            </a:custGeom>
            <a:solidFill>
              <a:srgbClr val="F2B90D"/>
            </a:solidFill>
          </p:spPr>
          <p:txBody>
            <a:bodyPr/>
            <a:lstStyle/>
            <a:p>
              <a:endParaRPr lang="fi-FI"/>
            </a:p>
          </p:txBody>
        </p:sp>
      </p:grpSp>
      <p:grpSp>
        <p:nvGrpSpPr>
          <p:cNvPr id="13" name="Group 13"/>
          <p:cNvGrpSpPr/>
          <p:nvPr/>
        </p:nvGrpSpPr>
        <p:grpSpPr>
          <a:xfrm>
            <a:off x="0" y="0"/>
            <a:ext cx="4021706" cy="10330211"/>
            <a:chOff x="0" y="0"/>
            <a:chExt cx="5362274" cy="13773615"/>
          </a:xfrm>
        </p:grpSpPr>
        <p:sp>
          <p:nvSpPr>
            <p:cNvPr id="14" name="Freeform 14"/>
            <p:cNvSpPr/>
            <p:nvPr/>
          </p:nvSpPr>
          <p:spPr>
            <a:xfrm>
              <a:off x="0" y="0"/>
              <a:ext cx="5362274" cy="13773615"/>
            </a:xfrm>
            <a:custGeom>
              <a:avLst/>
              <a:gdLst/>
              <a:ahLst/>
              <a:cxnLst/>
              <a:rect l="l" t="t" r="r" b="b"/>
              <a:pathLst>
                <a:path w="5362274" h="13773615">
                  <a:moveTo>
                    <a:pt x="0" y="0"/>
                  </a:moveTo>
                  <a:lnTo>
                    <a:pt x="5362274" y="0"/>
                  </a:lnTo>
                  <a:lnTo>
                    <a:pt x="5362274" y="13773615"/>
                  </a:lnTo>
                  <a:lnTo>
                    <a:pt x="0" y="137736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grpSp>
          <p:nvGrpSpPr>
            <p:cNvPr id="15" name="Group 15"/>
            <p:cNvGrpSpPr/>
            <p:nvPr/>
          </p:nvGrpSpPr>
          <p:grpSpPr>
            <a:xfrm>
              <a:off x="2363823" y="57615"/>
              <a:ext cx="890734" cy="12067562"/>
              <a:chOff x="0" y="0"/>
              <a:chExt cx="175948" cy="2383716"/>
            </a:xfrm>
          </p:grpSpPr>
          <p:sp>
            <p:nvSpPr>
              <p:cNvPr id="16" name="Freeform 16"/>
              <p:cNvSpPr/>
              <p:nvPr/>
            </p:nvSpPr>
            <p:spPr>
              <a:xfrm>
                <a:off x="0" y="0"/>
                <a:ext cx="175948" cy="2383716"/>
              </a:xfrm>
              <a:custGeom>
                <a:avLst/>
                <a:gdLst/>
                <a:ahLst/>
                <a:cxnLst/>
                <a:rect l="l" t="t" r="r" b="b"/>
                <a:pathLst>
                  <a:path w="175948" h="2383716">
                    <a:moveTo>
                      <a:pt x="0" y="0"/>
                    </a:moveTo>
                    <a:lnTo>
                      <a:pt x="175948" y="0"/>
                    </a:lnTo>
                    <a:lnTo>
                      <a:pt x="175948" y="2383716"/>
                    </a:lnTo>
                    <a:lnTo>
                      <a:pt x="0" y="2383716"/>
                    </a:lnTo>
                    <a:close/>
                  </a:path>
                </a:pathLst>
              </a:custGeom>
              <a:solidFill>
                <a:srgbClr val="FFFFFF"/>
              </a:solidFill>
            </p:spPr>
            <p:txBody>
              <a:bodyPr/>
              <a:lstStyle/>
              <a:p>
                <a:endParaRPr lang="fi-FI"/>
              </a:p>
            </p:txBody>
          </p:sp>
          <p:sp>
            <p:nvSpPr>
              <p:cNvPr id="17" name="TextBox 17"/>
              <p:cNvSpPr txBox="1"/>
              <p:nvPr/>
            </p:nvSpPr>
            <p:spPr>
              <a:xfrm>
                <a:off x="0" y="-28575"/>
                <a:ext cx="175948" cy="2412291"/>
              </a:xfrm>
              <a:prstGeom prst="rect">
                <a:avLst/>
              </a:prstGeom>
            </p:spPr>
            <p:txBody>
              <a:bodyPr lIns="50800" tIns="50800" rIns="50800" bIns="50800" rtlCol="0" anchor="ctr"/>
              <a:lstStyle/>
              <a:p>
                <a:pPr algn="ctr">
                  <a:lnSpc>
                    <a:spcPts val="2095"/>
                  </a:lnSpc>
                </a:pPr>
                <a:endParaRPr/>
              </a:p>
            </p:txBody>
          </p:sp>
        </p:gr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1797</Words>
  <Application>Microsoft Office PowerPoint</Application>
  <PresentationFormat>Mukautettu</PresentationFormat>
  <Paragraphs>240</Paragraphs>
  <Slides>28</Slides>
  <Notes>15</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28</vt:i4>
      </vt:variant>
    </vt:vector>
  </HeadingPairs>
  <TitlesOfParts>
    <vt:vector size="33" baseType="lpstr">
      <vt:lpstr>Recoleta Bold</vt:lpstr>
      <vt:lpstr>Alata</vt:lpstr>
      <vt:lpstr>Arial</vt:lpstr>
      <vt:lpstr>Calibri</vt:lpstr>
      <vt:lpstr>Office Theme</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syytä oppia ruotsia - diaesitys</dc:title>
  <cp:lastModifiedBy>Oona Mertoniemi</cp:lastModifiedBy>
  <cp:revision>5</cp:revision>
  <dcterms:created xsi:type="dcterms:W3CDTF">2006-08-16T00:00:00Z</dcterms:created>
  <dcterms:modified xsi:type="dcterms:W3CDTF">2025-01-22T07:34:18Z</dcterms:modified>
  <dc:identifier>DAGRwynIHSc</dc:identifier>
</cp:coreProperties>
</file>